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sldIdLst>
    <p:sldId id="347" r:id="rId2"/>
    <p:sldId id="371" r:id="rId3"/>
    <p:sldId id="309" r:id="rId4"/>
    <p:sldId id="376" r:id="rId5"/>
    <p:sldId id="363" r:id="rId6"/>
    <p:sldId id="431" r:id="rId7"/>
    <p:sldId id="432" r:id="rId8"/>
    <p:sldId id="435" r:id="rId9"/>
    <p:sldId id="433" r:id="rId10"/>
    <p:sldId id="295" r:id="rId11"/>
    <p:sldId id="340" r:id="rId12"/>
    <p:sldId id="286" r:id="rId13"/>
    <p:sldId id="429" r:id="rId14"/>
    <p:sldId id="434" r:id="rId15"/>
    <p:sldId id="430" r:id="rId16"/>
    <p:sldId id="386" r:id="rId17"/>
    <p:sldId id="436" r:id="rId18"/>
    <p:sldId id="437" r:id="rId19"/>
    <p:sldId id="438" r:id="rId20"/>
    <p:sldId id="441" r:id="rId21"/>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3" autoAdjust="0"/>
    <p:restoredTop sz="94637" autoAdjust="0"/>
  </p:normalViewPr>
  <p:slideViewPr>
    <p:cSldViewPr snapToGrid="0" snapToObjects="1">
      <p:cViewPr varScale="1">
        <p:scale>
          <a:sx n="136" d="100"/>
          <a:sy n="136" d="100"/>
        </p:scale>
        <p:origin x="696" y="66"/>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6ACE4-B5A5-480B-A45A-A35F4257F700}" type="datetimeFigureOut">
              <a:rPr lang="en-GB" smtClean="0"/>
              <a:t>01/12/2018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9510D-AC04-49CC-8255-58FF26D8CEF4}" type="slidenum">
              <a:rPr lang="en-GB" smtClean="0"/>
              <a:t>‹#›</a:t>
            </a:fld>
            <a:endParaRPr lang="en-GB"/>
          </a:p>
        </p:txBody>
      </p:sp>
    </p:spTree>
    <p:extLst>
      <p:ext uri="{BB962C8B-B14F-4D97-AF65-F5344CB8AC3E}">
        <p14:creationId xmlns:p14="http://schemas.microsoft.com/office/powerpoint/2010/main" val="352528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5254"/>
            <a:ext cx="6865004" cy="5150032"/>
          </a:xfrm>
          <a:prstGeom prst="rect">
            <a:avLst/>
          </a:prstGeom>
        </p:spPr>
      </p:pic>
      <p:pic>
        <p:nvPicPr>
          <p:cNvPr id="5" name="Picture 4"/>
          <p:cNvPicPr>
            <a:picLocks noChangeAspect="1"/>
          </p:cNvPicPr>
          <p:nvPr userDrawn="1"/>
        </p:nvPicPr>
        <p:blipFill>
          <a:blip r:embed="rId3"/>
          <a:stretch>
            <a:fillRect/>
          </a:stretch>
        </p:blipFill>
        <p:spPr>
          <a:xfrm>
            <a:off x="2116754" y="1722575"/>
            <a:ext cx="2624493" cy="1685650"/>
          </a:xfrm>
          <a:prstGeom prst="rect">
            <a:avLst/>
          </a:prstGeom>
        </p:spPr>
      </p:pic>
    </p:spTree>
    <p:extLst>
      <p:ext uri="{BB962C8B-B14F-4D97-AF65-F5344CB8AC3E}">
        <p14:creationId xmlns:p14="http://schemas.microsoft.com/office/powerpoint/2010/main" val="3716979859"/>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general_page_background0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59"/>
            <a:ext cx="6865004" cy="5154287"/>
          </a:xfrm>
          <a:prstGeom prst="rect">
            <a:avLst/>
          </a:prstGeom>
        </p:spPr>
      </p:pic>
      <p:sp>
        <p:nvSpPr>
          <p:cNvPr id="7" name="Title 1"/>
          <p:cNvSpPr>
            <a:spLocks noGrp="1"/>
          </p:cNvSpPr>
          <p:nvPr>
            <p:ph type="ctrTitle"/>
          </p:nvPr>
        </p:nvSpPr>
        <p:spPr>
          <a:xfrm>
            <a:off x="3003563" y="923593"/>
            <a:ext cx="3541071" cy="1992048"/>
          </a:xfrm>
        </p:spPr>
        <p:txBody>
          <a:bodyPr bIns="9144" anchor="b"/>
          <a:lstStyle>
            <a:lvl1pPr>
              <a:defRPr sz="2100" b="1" i="0">
                <a:solidFill>
                  <a:schemeClr val="bg1"/>
                </a:solidFill>
                <a:latin typeface="Open Sans"/>
                <a:cs typeface="Open Sans"/>
              </a:defRPr>
            </a:lvl1pPr>
          </a:lstStyle>
          <a:p>
            <a:r>
              <a:rPr lang="en-AU" dirty="0"/>
              <a:t>Click to edit Master title style</a:t>
            </a:r>
            <a:endParaRPr lang="en-US" dirty="0"/>
          </a:p>
        </p:txBody>
      </p:sp>
      <p:sp>
        <p:nvSpPr>
          <p:cNvPr id="8" name="Subtitle 2"/>
          <p:cNvSpPr>
            <a:spLocks noGrp="1"/>
          </p:cNvSpPr>
          <p:nvPr>
            <p:ph type="subTitle" idx="1"/>
          </p:nvPr>
        </p:nvSpPr>
        <p:spPr>
          <a:xfrm>
            <a:off x="3003563" y="3022653"/>
            <a:ext cx="3541071" cy="979584"/>
          </a:xfrm>
        </p:spPr>
        <p:txBody>
          <a:bodyPr tIns="9144">
            <a:normAutofit/>
          </a:bodyPr>
          <a:lstStyle>
            <a:lvl1pPr marL="0" indent="0" algn="l">
              <a:buNone/>
              <a:defRPr kumimoji="0" lang="en-US" sz="900" b="0" i="0" u="none" strike="noStrike" kern="1200" cap="all" spc="225" normalizeH="0" baseline="0" noProof="0" dirty="0" smtClean="0">
                <a:ln>
                  <a:noFill/>
                </a:ln>
                <a:solidFill>
                  <a:schemeClr val="bg1"/>
                </a:solidFill>
                <a:effectLst/>
                <a:uLnTx/>
                <a:uFillTx/>
                <a:latin typeface="Open Sans"/>
                <a:ea typeface="+mj-ea"/>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AU" dirty="0"/>
              <a:t>Click to edit Master subtitle style</a:t>
            </a:r>
            <a:endParaRPr lang="en-US" dirty="0"/>
          </a:p>
        </p:txBody>
      </p:sp>
    </p:spTree>
    <p:extLst>
      <p:ext uri="{BB962C8B-B14F-4D97-AF65-F5344CB8AC3E}">
        <p14:creationId xmlns:p14="http://schemas.microsoft.com/office/powerpoint/2010/main" val="1283209840"/>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3" name="Picture 12" descr="general_page_backgroun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1"/>
            <a:ext cx="6858000" cy="5149029"/>
          </a:xfrm>
          <a:prstGeom prst="rect">
            <a:avLst/>
          </a:prstGeom>
        </p:spPr>
      </p:pic>
      <p:pic>
        <p:nvPicPr>
          <p:cNvPr id="9" name="Picture 8"/>
          <p:cNvPicPr>
            <a:picLocks noChangeAspect="1"/>
          </p:cNvPicPr>
          <p:nvPr userDrawn="1"/>
        </p:nvPicPr>
        <p:blipFill>
          <a:blip r:embed="rId3"/>
          <a:stretch>
            <a:fillRect/>
          </a:stretch>
        </p:blipFill>
        <p:spPr>
          <a:xfrm>
            <a:off x="6204941" y="207633"/>
            <a:ext cx="523508" cy="1082859"/>
          </a:xfrm>
          <a:prstGeom prst="rect">
            <a:avLst/>
          </a:prstGeom>
        </p:spPr>
      </p:pic>
      <p:sp>
        <p:nvSpPr>
          <p:cNvPr id="14" name="Title 1"/>
          <p:cNvSpPr>
            <a:spLocks noGrp="1"/>
          </p:cNvSpPr>
          <p:nvPr>
            <p:ph type="ctrTitle"/>
          </p:nvPr>
        </p:nvSpPr>
        <p:spPr>
          <a:xfrm>
            <a:off x="3003563" y="923593"/>
            <a:ext cx="3541071" cy="1992048"/>
          </a:xfrm>
        </p:spPr>
        <p:txBody>
          <a:bodyPr bIns="9144" anchor="b"/>
          <a:lstStyle>
            <a:lvl1pPr>
              <a:defRPr sz="2100" b="1" i="0">
                <a:solidFill>
                  <a:schemeClr val="tx1">
                    <a:lumMod val="75000"/>
                    <a:lumOff val="25000"/>
                  </a:schemeClr>
                </a:solidFill>
                <a:latin typeface="Open Sans"/>
                <a:cs typeface="Open Sans"/>
              </a:defRPr>
            </a:lvl1pPr>
          </a:lstStyle>
          <a:p>
            <a:r>
              <a:rPr lang="en-AU" dirty="0"/>
              <a:t>Click to edit Master title style</a:t>
            </a:r>
            <a:endParaRPr lang="en-US" dirty="0"/>
          </a:p>
        </p:txBody>
      </p:sp>
      <p:sp>
        <p:nvSpPr>
          <p:cNvPr id="15" name="Subtitle 2"/>
          <p:cNvSpPr>
            <a:spLocks noGrp="1"/>
          </p:cNvSpPr>
          <p:nvPr>
            <p:ph type="subTitle" idx="1"/>
          </p:nvPr>
        </p:nvSpPr>
        <p:spPr>
          <a:xfrm>
            <a:off x="3003563" y="3022653"/>
            <a:ext cx="3541071" cy="979584"/>
          </a:xfrm>
        </p:spPr>
        <p:txBody>
          <a:bodyPr tIns="9144">
            <a:normAutofit/>
          </a:bodyPr>
          <a:lstStyle>
            <a:lvl1pPr marL="0" indent="0" algn="l">
              <a:buNone/>
              <a:defRPr kumimoji="0" lang="en-US" sz="900" b="0" i="0" u="none" strike="noStrike" kern="1200" cap="all" spc="225" normalizeH="0" baseline="0" noProof="0" dirty="0" smtClean="0">
                <a:ln>
                  <a:noFill/>
                </a:ln>
                <a:solidFill>
                  <a:schemeClr val="bg1">
                    <a:lumMod val="65000"/>
                  </a:schemeClr>
                </a:solidFill>
                <a:effectLst/>
                <a:uLnTx/>
                <a:uFillTx/>
                <a:latin typeface="Open Sans"/>
                <a:ea typeface="+mj-ea"/>
                <a:cs typeface="Open San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AU" dirty="0"/>
              <a:t>Click to edit Master subtitle style</a:t>
            </a:r>
            <a:endParaRPr lang="en-US" dirty="0"/>
          </a:p>
        </p:txBody>
      </p:sp>
    </p:spTree>
    <p:extLst>
      <p:ext uri="{BB962C8B-B14F-4D97-AF65-F5344CB8AC3E}">
        <p14:creationId xmlns:p14="http://schemas.microsoft.com/office/powerpoint/2010/main" val="459306513"/>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pPr defTabSz="342900"/>
            <a:endParaRPr lang="en-US" dirty="0"/>
          </a:p>
        </p:txBody>
      </p:sp>
    </p:spTree>
    <p:extLst>
      <p:ext uri="{BB962C8B-B14F-4D97-AF65-F5344CB8AC3E}">
        <p14:creationId xmlns:p14="http://schemas.microsoft.com/office/powerpoint/2010/main" val="3037741875"/>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general_page_background0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59"/>
            <a:ext cx="6865004" cy="5154287"/>
          </a:xfrm>
          <a:prstGeom prst="rect">
            <a:avLst/>
          </a:prstGeom>
        </p:spPr>
      </p:pic>
      <p:sp>
        <p:nvSpPr>
          <p:cNvPr id="6" name="TextBox 5"/>
          <p:cNvSpPr txBox="1"/>
          <p:nvPr userDrawn="1"/>
        </p:nvSpPr>
        <p:spPr>
          <a:xfrm>
            <a:off x="0" y="695901"/>
            <a:ext cx="6865216" cy="415498"/>
          </a:xfrm>
          <a:prstGeom prst="rect">
            <a:avLst/>
          </a:prstGeom>
          <a:noFill/>
        </p:spPr>
        <p:txBody>
          <a:bodyPr wrap="square" rtlCol="0">
            <a:spAutoFit/>
          </a:bodyPr>
          <a:lstStyle/>
          <a:p>
            <a:pPr algn="ctr" defTabSz="342900"/>
            <a:r>
              <a:rPr lang="en-US" sz="2100" i="1" dirty="0">
                <a:solidFill>
                  <a:srgbClr val="FFFFFF"/>
                </a:solidFill>
                <a:latin typeface="Open Sans"/>
                <a:cs typeface="Open Sans"/>
              </a:rPr>
              <a:t>Our partners</a:t>
            </a:r>
          </a:p>
        </p:txBody>
      </p:sp>
      <p:pic>
        <p:nvPicPr>
          <p:cNvPr id="21" name="Picture 20"/>
          <p:cNvPicPr>
            <a:picLocks noChangeAspect="1"/>
          </p:cNvPicPr>
          <p:nvPr userDrawn="1"/>
        </p:nvPicPr>
        <p:blipFill>
          <a:blip r:embed="rId3"/>
          <a:stretch>
            <a:fillRect/>
          </a:stretch>
        </p:blipFill>
        <p:spPr>
          <a:xfrm>
            <a:off x="0" y="1484914"/>
            <a:ext cx="6865216" cy="2549570"/>
          </a:xfrm>
          <a:prstGeom prst="rect">
            <a:avLst/>
          </a:prstGeom>
        </p:spPr>
      </p:pic>
      <p:pic>
        <p:nvPicPr>
          <p:cNvPr id="23" name="Picture 22" descr="HelpingHand Logo - no tag - Large.jp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2837345" y="2822839"/>
            <a:ext cx="975775" cy="724204"/>
          </a:xfrm>
          <a:prstGeom prst="rect">
            <a:avLst/>
          </a:prstGeom>
        </p:spPr>
      </p:pic>
      <p:pic>
        <p:nvPicPr>
          <p:cNvPr id="24" name="Picture 23" descr="HC_horizontal_positive (2).jpg"/>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340836" y="2998748"/>
            <a:ext cx="1470826" cy="523071"/>
          </a:xfrm>
          <a:prstGeom prst="rect">
            <a:avLst/>
          </a:prstGeom>
        </p:spPr>
      </p:pic>
      <p:pic>
        <p:nvPicPr>
          <p:cNvPr id="25" name="Picture 24"/>
          <p:cNvPicPr>
            <a:picLocks noChangeAspect="1"/>
          </p:cNvPicPr>
          <p:nvPr userDrawn="1"/>
        </p:nvPicPr>
        <p:blipFill>
          <a:blip r:embed="rId6"/>
          <a:stretch>
            <a:fillRect/>
          </a:stretch>
        </p:blipFill>
        <p:spPr>
          <a:xfrm>
            <a:off x="4201493" y="2165796"/>
            <a:ext cx="1311818" cy="406089"/>
          </a:xfrm>
          <a:prstGeom prst="rect">
            <a:avLst/>
          </a:prstGeom>
        </p:spPr>
      </p:pic>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9313" b="24703"/>
          <a:stretch/>
        </p:blipFill>
        <p:spPr>
          <a:xfrm>
            <a:off x="751644" y="1683779"/>
            <a:ext cx="1754841" cy="1075920"/>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28183" y="2998747"/>
            <a:ext cx="1393203" cy="548296"/>
          </a:xfrm>
          <a:prstGeom prst="rect">
            <a:avLst/>
          </a:prstGeom>
        </p:spPr>
      </p:pic>
    </p:spTree>
    <p:extLst>
      <p:ext uri="{BB962C8B-B14F-4D97-AF65-F5344CB8AC3E}">
        <p14:creationId xmlns:p14="http://schemas.microsoft.com/office/powerpoint/2010/main" val="142268833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descr="general_page_background0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259"/>
            <a:ext cx="6865004" cy="5154287"/>
          </a:xfrm>
          <a:prstGeom prst="rect">
            <a:avLst/>
          </a:prstGeom>
        </p:spPr>
      </p:pic>
      <p:sp>
        <p:nvSpPr>
          <p:cNvPr id="6" name="TextBox 5"/>
          <p:cNvSpPr txBox="1"/>
          <p:nvPr userDrawn="1"/>
        </p:nvSpPr>
        <p:spPr>
          <a:xfrm>
            <a:off x="0" y="2078085"/>
            <a:ext cx="6865216" cy="415498"/>
          </a:xfrm>
          <a:prstGeom prst="rect">
            <a:avLst/>
          </a:prstGeom>
          <a:noFill/>
        </p:spPr>
        <p:txBody>
          <a:bodyPr wrap="square" rtlCol="0">
            <a:spAutoFit/>
          </a:bodyPr>
          <a:lstStyle/>
          <a:p>
            <a:pPr algn="ctr" defTabSz="342900"/>
            <a:r>
              <a:rPr lang="en-US" sz="2100" i="1" dirty="0">
                <a:solidFill>
                  <a:srgbClr val="FFFFFF"/>
                </a:solidFill>
                <a:latin typeface="Open Sans"/>
                <a:cs typeface="Open Sans"/>
              </a:rPr>
              <a:t>Thank you</a:t>
            </a:r>
          </a:p>
        </p:txBody>
      </p:sp>
    </p:spTree>
    <p:extLst>
      <p:ext uri="{BB962C8B-B14F-4D97-AF65-F5344CB8AC3E}">
        <p14:creationId xmlns:p14="http://schemas.microsoft.com/office/powerpoint/2010/main" val="29225658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2pPr marL="214313" indent="-214313">
              <a:buClr>
                <a:srgbClr val="00B0F0"/>
              </a:buClr>
              <a:buFont typeface="Arial" panose="020B0604020202020204" pitchFamily="34" charset="0"/>
              <a:buChar char="•"/>
              <a:defRPr/>
            </a:lvl2pPr>
            <a:lvl3pPr marL="392621" indent="-214313">
              <a:buClr>
                <a:srgbClr val="00B0F0"/>
              </a:buClr>
              <a:buFont typeface="Arial" panose="020B0604020202020204" pitchFamily="34" charset="0"/>
              <a:buChar char="•"/>
              <a:defRPr/>
            </a:lvl3pPr>
            <a:lvl4pPr marL="564071" indent="-214313">
              <a:buClr>
                <a:srgbClr val="00B0F0"/>
              </a:buClr>
              <a:buFont typeface="Arial" panose="020B0604020202020204" pitchFamily="34" charset="0"/>
              <a:buChar char="•"/>
              <a:defRPr/>
            </a:lvl4pPr>
            <a:lvl5pPr marL="728663" indent="-214313">
              <a:buClr>
                <a:srgbClr val="00B0F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60575108-3C04-47D5-A108-456437DAF4BF}" type="datetimeFigureOut">
              <a:rPr lang="en-AU" smtClean="0"/>
              <a:t>1/12/2018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BA188629-E6C3-4E76-A1BE-C10D20C6C21C}" type="slidenum">
              <a:rPr lang="en-AU" smtClean="0"/>
              <a:t>‹#›</a:t>
            </a:fld>
            <a:endParaRPr lang="en-AU"/>
          </a:p>
        </p:txBody>
      </p:sp>
    </p:spTree>
    <p:extLst>
      <p:ext uri="{BB962C8B-B14F-4D97-AF65-F5344CB8AC3E}">
        <p14:creationId xmlns:p14="http://schemas.microsoft.com/office/powerpoint/2010/main" val="72291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A227CD-DA61-45DC-89BC-7CCA68957FA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124C0-855B-4C01-898A-194CDF7A336D}" type="slidenum">
              <a:rPr lang="en-US" smtClean="0"/>
              <a:t>‹#›</a:t>
            </a:fld>
            <a:endParaRPr lang="en-US"/>
          </a:p>
        </p:txBody>
      </p:sp>
    </p:spTree>
    <p:extLst>
      <p:ext uri="{BB962C8B-B14F-4D97-AF65-F5344CB8AC3E}">
        <p14:creationId xmlns:p14="http://schemas.microsoft.com/office/powerpoint/2010/main" val="1239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general_page_background.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3811"/>
            <a:ext cx="6858000" cy="5149029"/>
          </a:xfrm>
          <a:prstGeom prst="rect">
            <a:avLst/>
          </a:prstGeom>
        </p:spPr>
      </p:pic>
      <p:sp>
        <p:nvSpPr>
          <p:cNvPr id="2" name="Title Placeholder 1"/>
          <p:cNvSpPr>
            <a:spLocks noGrp="1"/>
          </p:cNvSpPr>
          <p:nvPr>
            <p:ph type="title"/>
          </p:nvPr>
        </p:nvSpPr>
        <p:spPr>
          <a:xfrm>
            <a:off x="281052" y="274320"/>
            <a:ext cx="5640705" cy="411480"/>
          </a:xfrm>
          <a:prstGeom prst="rect">
            <a:avLst/>
          </a:prstGeom>
        </p:spPr>
        <p:txBody>
          <a:bodyPr vert="horz" lIns="91440" tIns="45720" rIns="91440" bIns="45720" rtlCol="0" anchor="ctr">
            <a:noAutofit/>
          </a:bodyPr>
          <a:lstStyle/>
          <a:p>
            <a:r>
              <a:rPr lang="en-AU" dirty="0"/>
              <a:t>Click to edit Master title style</a:t>
            </a:r>
            <a:endParaRPr lang="en-US" dirty="0"/>
          </a:p>
        </p:txBody>
      </p:sp>
      <p:sp>
        <p:nvSpPr>
          <p:cNvPr id="3" name="Text Placeholder 2"/>
          <p:cNvSpPr>
            <a:spLocks noGrp="1"/>
          </p:cNvSpPr>
          <p:nvPr>
            <p:ph type="body" idx="1"/>
          </p:nvPr>
        </p:nvSpPr>
        <p:spPr>
          <a:xfrm>
            <a:off x="281052" y="825474"/>
            <a:ext cx="5640705" cy="2555277"/>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Footer Placeholder 4"/>
          <p:cNvSpPr>
            <a:spLocks noGrp="1"/>
          </p:cNvSpPr>
          <p:nvPr>
            <p:ph type="ftr" sz="quarter" idx="3"/>
          </p:nvPr>
        </p:nvSpPr>
        <p:spPr>
          <a:xfrm>
            <a:off x="488121" y="4741859"/>
            <a:ext cx="3543300" cy="205740"/>
          </a:xfrm>
          <a:prstGeom prst="rect">
            <a:avLst/>
          </a:prstGeom>
        </p:spPr>
        <p:txBody>
          <a:bodyPr vert="horz" lIns="91440" tIns="45720" rIns="91440" bIns="45720" rtlCol="0" anchor="ctr"/>
          <a:lstStyle>
            <a:lvl1pPr algn="l">
              <a:defRPr sz="750" cap="all" spc="150" baseline="0">
                <a:solidFill>
                  <a:srgbClr val="FFFFFF"/>
                </a:solidFill>
                <a:latin typeface="Arial"/>
                <a:cs typeface="Arial"/>
              </a:defRPr>
            </a:lvl1pPr>
          </a:lstStyle>
          <a:p>
            <a:pPr defTabSz="342900"/>
            <a:endParaRPr lang="en-US" dirty="0"/>
          </a:p>
        </p:txBody>
      </p:sp>
      <p:sp>
        <p:nvSpPr>
          <p:cNvPr id="15" name="Slide Number Placeholder 5"/>
          <p:cNvSpPr txBox="1">
            <a:spLocks/>
          </p:cNvSpPr>
          <p:nvPr userDrawn="1"/>
        </p:nvSpPr>
        <p:spPr>
          <a:xfrm>
            <a:off x="145286" y="4676184"/>
            <a:ext cx="271533" cy="362044"/>
          </a:xfrm>
          <a:prstGeom prst="ellipse">
            <a:avLst/>
          </a:prstGeom>
          <a:ln w="19050">
            <a:solidFill>
              <a:srgbClr val="FFFFFF"/>
            </a:solidFill>
          </a:ln>
        </p:spPr>
        <p:txBody>
          <a:bodyPr vert="horz" lIns="6858" tIns="6858" rIns="6858" bIns="6858" rtlCol="0" anchor="ctr">
            <a:normAutofit/>
          </a:bodyPr>
          <a:lstStyle>
            <a:defPPr>
              <a:defRPr lang="en-US"/>
            </a:defPPr>
            <a:lvl1pPr marL="0" algn="ctr" defTabSz="457200" rtl="0" eaLnBrk="1" latinLnBrk="0" hangingPunct="1">
              <a:defRPr sz="16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114982-8603-D04B-A451-658532281113}" type="slidenum">
              <a:rPr lang="en-US" sz="825" smtClean="0"/>
              <a:pPr/>
              <a:t>‹#›</a:t>
            </a:fld>
            <a:endParaRPr lang="en-US" sz="825" dirty="0"/>
          </a:p>
        </p:txBody>
      </p:sp>
    </p:spTree>
    <p:extLst>
      <p:ext uri="{BB962C8B-B14F-4D97-AF65-F5344CB8AC3E}">
        <p14:creationId xmlns:p14="http://schemas.microsoft.com/office/powerpoint/2010/main" val="4338679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2" r:id="rId4"/>
    <p:sldLayoutId id="2147483671" r:id="rId5"/>
    <p:sldLayoutId id="2147483670" r:id="rId6"/>
    <p:sldLayoutId id="2147483673" r:id="rId7"/>
    <p:sldLayoutId id="2147483675" r:id="rId8"/>
  </p:sldLayoutIdLst>
  <p:transition spd="slow">
    <p:push/>
  </p:transition>
  <p:hf hdr="0" dt="0"/>
  <p:txStyles>
    <p:titleStyle>
      <a:lvl1pPr algn="l" defTabSz="685800" rtl="0" eaLnBrk="1" latinLnBrk="0" hangingPunct="1">
        <a:spcBef>
          <a:spcPct val="0"/>
        </a:spcBef>
        <a:buNone/>
        <a:defRPr sz="2100" b="1" i="0" kern="1200" cap="all" baseline="0">
          <a:solidFill>
            <a:schemeClr val="tx1">
              <a:lumMod val="75000"/>
              <a:lumOff val="25000"/>
            </a:schemeClr>
          </a:solidFill>
          <a:latin typeface="Open Sans"/>
          <a:ea typeface="+mj-ea"/>
          <a:cs typeface="Open Sans"/>
        </a:defRPr>
      </a:lvl1pPr>
    </p:titleStyle>
    <p:bodyStyle>
      <a:lvl1pPr marL="257175" indent="-257175" algn="l" defTabSz="685800" rtl="0" eaLnBrk="1" latinLnBrk="0" hangingPunct="1">
        <a:spcBef>
          <a:spcPts val="600"/>
        </a:spcBef>
        <a:buFont typeface="Arial" pitchFamily="34" charset="0"/>
        <a:buNone/>
        <a:defRPr sz="1200" b="1" i="1" kern="1200">
          <a:solidFill>
            <a:schemeClr val="tx1">
              <a:lumMod val="75000"/>
              <a:lumOff val="25000"/>
            </a:schemeClr>
          </a:solidFill>
          <a:latin typeface="Open Sans"/>
          <a:ea typeface="+mn-ea"/>
          <a:cs typeface="Open Sans"/>
        </a:defRPr>
      </a:lvl1pPr>
      <a:lvl2pPr marL="130302" indent="-130302" algn="l" defTabSz="685800" rtl="0" eaLnBrk="1" latinLnBrk="0" hangingPunct="1">
        <a:spcBef>
          <a:spcPts val="225"/>
        </a:spcBef>
        <a:buClr>
          <a:srgbClr val="39B54A"/>
        </a:buClr>
        <a:buFont typeface="Arial"/>
        <a:buChar char="•"/>
        <a:defRPr sz="1200" b="0" i="0" kern="1200">
          <a:solidFill>
            <a:schemeClr val="tx1">
              <a:lumMod val="75000"/>
              <a:lumOff val="25000"/>
            </a:schemeClr>
          </a:solidFill>
          <a:latin typeface="Open Sans"/>
          <a:ea typeface="+mn-ea"/>
          <a:cs typeface="Open Sans"/>
        </a:defRPr>
      </a:lvl2pPr>
      <a:lvl3pPr marL="301752" indent="-123444" algn="l" defTabSz="685800" rtl="0" eaLnBrk="1" latinLnBrk="0" hangingPunct="1">
        <a:spcBef>
          <a:spcPts val="225"/>
        </a:spcBef>
        <a:buClr>
          <a:srgbClr val="39B54A"/>
        </a:buClr>
        <a:buFont typeface="Arial"/>
        <a:buChar char="•"/>
        <a:defRPr sz="1200" b="0" i="0" kern="1200">
          <a:solidFill>
            <a:schemeClr val="tx1">
              <a:lumMod val="75000"/>
              <a:lumOff val="25000"/>
            </a:schemeClr>
          </a:solidFill>
          <a:latin typeface="Open Sans"/>
          <a:ea typeface="+mn-ea"/>
          <a:cs typeface="Open Sans"/>
        </a:defRPr>
      </a:lvl3pPr>
      <a:lvl4pPr marL="473202" indent="-123444" algn="l" defTabSz="685800" rtl="0" eaLnBrk="1" latinLnBrk="0" hangingPunct="1">
        <a:spcBef>
          <a:spcPts val="225"/>
        </a:spcBef>
        <a:buClr>
          <a:srgbClr val="39B54A"/>
        </a:buClr>
        <a:buFont typeface="Arial"/>
        <a:buChar char="•"/>
        <a:defRPr sz="1200" b="0" i="0" kern="1200">
          <a:solidFill>
            <a:schemeClr val="tx1">
              <a:lumMod val="75000"/>
              <a:lumOff val="25000"/>
            </a:schemeClr>
          </a:solidFill>
          <a:latin typeface="Open Sans"/>
          <a:ea typeface="+mn-ea"/>
          <a:cs typeface="Open Sans"/>
        </a:defRPr>
      </a:lvl4pPr>
      <a:lvl5pPr marL="644652" indent="-130302" algn="l" defTabSz="685800" rtl="0" eaLnBrk="1" latinLnBrk="0" hangingPunct="1">
        <a:spcBef>
          <a:spcPts val="225"/>
        </a:spcBef>
        <a:buClr>
          <a:srgbClr val="39B54A"/>
        </a:buClr>
        <a:buFont typeface="Arial"/>
        <a:buChar char="•"/>
        <a:defRPr sz="1200" b="0" i="0" kern="1200">
          <a:solidFill>
            <a:schemeClr val="tx1">
              <a:lumMod val="75000"/>
              <a:lumOff val="25000"/>
            </a:schemeClr>
          </a:solidFill>
          <a:latin typeface="Open Sans"/>
          <a:ea typeface="+mn-ea"/>
          <a:cs typeface="Open Sans"/>
        </a:defRPr>
      </a:lvl5pPr>
      <a:lvl6pPr marL="822960" indent="-130302"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6pPr>
      <a:lvl7pPr marL="101498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7pPr>
      <a:lvl8pPr marL="1186434"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8pPr>
      <a:lvl9pPr marL="1344168" indent="-123444" algn="l" defTabSz="685800" rtl="0" eaLnBrk="1" latinLnBrk="0" hangingPunct="1">
        <a:spcBef>
          <a:spcPts val="225"/>
        </a:spcBef>
        <a:buClr>
          <a:schemeClr val="accent2"/>
        </a:buClr>
        <a:buFont typeface="Wingdings" pitchFamily="2"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jpg"/><Relationship Id="rId4" Type="http://schemas.openxmlformats.org/officeDocument/2006/relationships/image" Target="../media/image32.jpe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465" y="737505"/>
            <a:ext cx="5893096" cy="1157288"/>
          </a:xfrm>
        </p:spPr>
        <p:txBody>
          <a:bodyPr>
            <a:normAutofit fontScale="90000"/>
          </a:bodyPr>
          <a:lstStyle/>
          <a:p>
            <a:pPr algn="ctr"/>
            <a:r>
              <a:rPr lang="en-AU" sz="1650" dirty="0"/>
              <a:t>“</a:t>
            </a:r>
            <a:r>
              <a:rPr lang="en-US" sz="1650" dirty="0"/>
              <a:t>Sustainable and quality long term care services”</a:t>
            </a:r>
            <a:br>
              <a:rPr lang="en-US" sz="1650" dirty="0"/>
            </a:br>
            <a:br>
              <a:rPr lang="en-US" sz="1650" dirty="0"/>
            </a:br>
            <a:r>
              <a:rPr lang="en-US" dirty="0"/>
              <a:t>Managing dementia in long term care:</a:t>
            </a:r>
            <a:br>
              <a:rPr lang="en-US" dirty="0"/>
            </a:br>
            <a:r>
              <a:rPr lang="en-US" dirty="0"/>
              <a:t>the Australian perspective </a:t>
            </a:r>
          </a:p>
        </p:txBody>
      </p:sp>
      <p:sp>
        <p:nvSpPr>
          <p:cNvPr id="3" name="Subtitle 2"/>
          <p:cNvSpPr>
            <a:spLocks noGrp="1"/>
          </p:cNvSpPr>
          <p:nvPr>
            <p:ph type="subTitle" idx="1"/>
          </p:nvPr>
        </p:nvSpPr>
        <p:spPr>
          <a:xfrm>
            <a:off x="1474768" y="2321270"/>
            <a:ext cx="3900488" cy="1628775"/>
          </a:xfrm>
        </p:spPr>
        <p:txBody>
          <a:bodyPr>
            <a:normAutofit fontScale="40000" lnSpcReduction="20000"/>
          </a:bodyPr>
          <a:lstStyle/>
          <a:p>
            <a:pPr algn="ctr"/>
            <a:r>
              <a:rPr lang="en-US" sz="3750" b="1" dirty="0"/>
              <a:t>Susan Kurrle</a:t>
            </a:r>
          </a:p>
          <a:p>
            <a:pPr algn="ctr"/>
            <a:endParaRPr lang="en-US" sz="1725" dirty="0"/>
          </a:p>
          <a:p>
            <a:pPr algn="ctr"/>
            <a:r>
              <a:rPr lang="en-US" sz="1725" dirty="0"/>
              <a:t>Geriatrician</a:t>
            </a:r>
            <a:endParaRPr lang="en-US" sz="1575" dirty="0"/>
          </a:p>
          <a:p>
            <a:pPr algn="ctr"/>
            <a:r>
              <a:rPr lang="en-US" sz="1575" dirty="0"/>
              <a:t>Hornsby Ku-ring-gai and Eurobodalla Health Services</a:t>
            </a:r>
          </a:p>
          <a:p>
            <a:pPr algn="ctr"/>
            <a:r>
              <a:rPr lang="en-US" sz="1575" dirty="0"/>
              <a:t>Curran Professor in Health Care of Older People, </a:t>
            </a:r>
          </a:p>
          <a:p>
            <a:pPr algn="ctr"/>
            <a:r>
              <a:rPr lang="en-US" sz="1575" dirty="0"/>
              <a:t>Faculty of Medicine, University of Sydney</a:t>
            </a:r>
          </a:p>
          <a:p>
            <a:pPr algn="ctr"/>
            <a:r>
              <a:rPr lang="en-US" sz="1575" dirty="0"/>
              <a:t>Director, NHMRC cognitive decline partnership Centre </a:t>
            </a:r>
          </a:p>
          <a:p>
            <a:endParaRPr lang="en-US" sz="1125" dirty="0"/>
          </a:p>
          <a:p>
            <a:pPr algn="ctr"/>
            <a:r>
              <a:rPr lang="en-US" sz="2625" dirty="0"/>
              <a:t>susan.kurrle@sydney.edu.au</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288" y="3811219"/>
            <a:ext cx="1238037" cy="5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SEK Folders 3 Sept 2009 Feb2011 Aug2011\Images for talks 2014\USyd cap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317" y="3811218"/>
            <a:ext cx="1243013" cy="583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8403" y="4029075"/>
            <a:ext cx="1617810" cy="248209"/>
          </a:xfrm>
          <a:prstGeom prst="rect">
            <a:avLst/>
          </a:prstGeom>
          <a:noFill/>
        </p:spPr>
        <p:txBody>
          <a:bodyPr wrap="square" rtlCol="0">
            <a:spAutoFit/>
          </a:bodyPr>
          <a:lstStyle/>
          <a:p>
            <a:pPr algn="ctr"/>
            <a:r>
              <a:rPr lang="en-US" sz="1013" dirty="0"/>
              <a:t>1</a:t>
            </a:r>
            <a:r>
              <a:rPr lang="en-US" sz="1013" baseline="30000" dirty="0"/>
              <a:t>st</a:t>
            </a:r>
            <a:r>
              <a:rPr lang="en-US" sz="1013" dirty="0"/>
              <a:t> Dec 2018</a:t>
            </a:r>
            <a:endParaRPr lang="en-AU" sz="1013" dirty="0"/>
          </a:p>
        </p:txBody>
      </p:sp>
    </p:spTree>
    <p:extLst>
      <p:ext uri="{BB962C8B-B14F-4D97-AF65-F5344CB8AC3E}">
        <p14:creationId xmlns:p14="http://schemas.microsoft.com/office/powerpoint/2010/main" val="2762547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2E6A-1332-4C03-95A0-7F4D48968322}"/>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D2DF8E0C-E1E4-4197-84B8-7648404A1DE0}"/>
              </a:ext>
            </a:extLst>
          </p:cNvPr>
          <p:cNvSpPr>
            <a:spLocks noGrp="1"/>
          </p:cNvSpPr>
          <p:nvPr>
            <p:ph type="subTitle" idx="1"/>
          </p:nvPr>
        </p:nvSpPr>
        <p:spPr/>
        <p:txBody>
          <a:bodyPr/>
          <a:lstStyle/>
          <a:p>
            <a:endParaRPr lang="en-AU"/>
          </a:p>
        </p:txBody>
      </p:sp>
      <p:pic>
        <p:nvPicPr>
          <p:cNvPr id="6" name="Picture 5">
            <a:extLst>
              <a:ext uri="{FF2B5EF4-FFF2-40B4-BE49-F238E27FC236}">
                <a16:creationId xmlns:a16="http://schemas.microsoft.com/office/drawing/2014/main" id="{64E2F2EA-1AE0-4D06-9E33-539CDA110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3336988"/>
          </a:xfrm>
          <a:prstGeom prst="rect">
            <a:avLst/>
          </a:prstGeom>
        </p:spPr>
      </p:pic>
      <p:pic>
        <p:nvPicPr>
          <p:cNvPr id="7" name="Picture 6">
            <a:extLst>
              <a:ext uri="{FF2B5EF4-FFF2-40B4-BE49-F238E27FC236}">
                <a16:creationId xmlns:a16="http://schemas.microsoft.com/office/drawing/2014/main" id="{BAEA86DF-6697-4A89-98EB-3C005DE19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93" y="1933124"/>
            <a:ext cx="3901129" cy="3857625"/>
          </a:xfrm>
          <a:prstGeom prst="rect">
            <a:avLst/>
          </a:prstGeom>
        </p:spPr>
      </p:pic>
      <p:pic>
        <p:nvPicPr>
          <p:cNvPr id="5" name="Picture 4">
            <a:extLst>
              <a:ext uri="{FF2B5EF4-FFF2-40B4-BE49-F238E27FC236}">
                <a16:creationId xmlns:a16="http://schemas.microsoft.com/office/drawing/2014/main" id="{680F0675-D64C-4E85-950A-9B3CDBBBB039}"/>
              </a:ext>
            </a:extLst>
          </p:cNvPr>
          <p:cNvPicPr>
            <a:picLocks noChangeAspect="1"/>
          </p:cNvPicPr>
          <p:nvPr/>
        </p:nvPicPr>
        <p:blipFill>
          <a:blip r:embed="rId4"/>
          <a:stretch>
            <a:fillRect/>
          </a:stretch>
        </p:blipFill>
        <p:spPr>
          <a:xfrm>
            <a:off x="1" y="2954369"/>
            <a:ext cx="3640880" cy="1546194"/>
          </a:xfrm>
          <a:prstGeom prst="rect">
            <a:avLst/>
          </a:prstGeom>
        </p:spPr>
      </p:pic>
    </p:spTree>
    <p:extLst>
      <p:ext uri="{BB962C8B-B14F-4D97-AF65-F5344CB8AC3E}">
        <p14:creationId xmlns:p14="http://schemas.microsoft.com/office/powerpoint/2010/main" val="1119600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36" y="0"/>
            <a:ext cx="6069469" cy="642938"/>
          </a:xfrm>
        </p:spPr>
        <p:txBody>
          <a:bodyPr/>
          <a:lstStyle/>
          <a:p>
            <a:pPr algn="ctr"/>
            <a:r>
              <a:rPr lang="en-AU" sz="1800" dirty="0"/>
              <a:t>Long term care in dementia</a:t>
            </a:r>
            <a:br>
              <a:rPr lang="en-AU" sz="1800" dirty="0"/>
            </a:br>
            <a:r>
              <a:rPr lang="en-AU" sz="1800" dirty="0"/>
              <a:t>domestic model of care</a:t>
            </a:r>
          </a:p>
        </p:txBody>
      </p:sp>
      <p:pic>
        <p:nvPicPr>
          <p:cNvPr id="8" name="Picture 2">
            <a:extLst>
              <a:ext uri="{FF2B5EF4-FFF2-40B4-BE49-F238E27FC236}">
                <a16:creationId xmlns:a16="http://schemas.microsoft.com/office/drawing/2014/main" id="{5A83D42E-DDE3-4C59-84E2-7EFA71B06C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417" y="3566502"/>
            <a:ext cx="1830583" cy="13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E2225C5-8575-4DF5-B8CF-5D82D0F6E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685" y="642938"/>
            <a:ext cx="1289092" cy="966819"/>
          </a:xfrm>
          <a:prstGeom prst="rect">
            <a:avLst/>
          </a:prstGeom>
        </p:spPr>
      </p:pic>
      <p:pic>
        <p:nvPicPr>
          <p:cNvPr id="11" name="Picture 10">
            <a:extLst>
              <a:ext uri="{FF2B5EF4-FFF2-40B4-BE49-F238E27FC236}">
                <a16:creationId xmlns:a16="http://schemas.microsoft.com/office/drawing/2014/main" id="{B0FC7E9E-C8B4-468B-8BD7-A2044D9C44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44" y="681420"/>
            <a:ext cx="2076680" cy="1557510"/>
          </a:xfrm>
          <a:prstGeom prst="rect">
            <a:avLst/>
          </a:prstGeom>
        </p:spPr>
      </p:pic>
      <p:pic>
        <p:nvPicPr>
          <p:cNvPr id="12" name="Picture 8" descr="P02-04-08_11">
            <a:extLst>
              <a:ext uri="{FF2B5EF4-FFF2-40B4-BE49-F238E27FC236}">
                <a16:creationId xmlns:a16="http://schemas.microsoft.com/office/drawing/2014/main" id="{B537CE6B-2587-431A-AA72-EAB480A262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6888" y="1775618"/>
            <a:ext cx="1567889" cy="117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18">
            <a:extLst>
              <a:ext uri="{FF2B5EF4-FFF2-40B4-BE49-F238E27FC236}">
                <a16:creationId xmlns:a16="http://schemas.microsoft.com/office/drawing/2014/main" id="{65E5586A-4543-4BA7-97F7-3D4130D70148}"/>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rot="5400000">
            <a:off x="3829523" y="918003"/>
            <a:ext cx="1369021" cy="1026766"/>
          </a:xfrm>
        </p:spPr>
      </p:pic>
      <p:pic>
        <p:nvPicPr>
          <p:cNvPr id="17" name="Picture 2">
            <a:extLst>
              <a:ext uri="{FF2B5EF4-FFF2-40B4-BE49-F238E27FC236}">
                <a16:creationId xmlns:a16="http://schemas.microsoft.com/office/drawing/2014/main" id="{5691B0E2-4BCF-4216-89E2-061151969B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324" y="2420555"/>
            <a:ext cx="1725103" cy="155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PC020416">
            <a:extLst>
              <a:ext uri="{FF2B5EF4-FFF2-40B4-BE49-F238E27FC236}">
                <a16:creationId xmlns:a16="http://schemas.microsoft.com/office/drawing/2014/main" id="{5C71E242-A147-4BA1-911E-C5F1E3CC0C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3141" y="2420555"/>
            <a:ext cx="1615846" cy="121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086B6E8-3D21-46BC-BBCD-015F586759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2900" y="3276640"/>
            <a:ext cx="2036394" cy="1527296"/>
          </a:xfrm>
          <a:prstGeom prst="rect">
            <a:avLst/>
          </a:prstGeom>
        </p:spPr>
      </p:pic>
      <p:pic>
        <p:nvPicPr>
          <p:cNvPr id="4" name="Picture 3">
            <a:extLst>
              <a:ext uri="{FF2B5EF4-FFF2-40B4-BE49-F238E27FC236}">
                <a16:creationId xmlns:a16="http://schemas.microsoft.com/office/drawing/2014/main" id="{92EF0FBC-D59E-4F79-BA8E-E0AB806609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4297" y="2849252"/>
            <a:ext cx="1456948" cy="819533"/>
          </a:xfrm>
          <a:prstGeom prst="rect">
            <a:avLst/>
          </a:prstGeom>
        </p:spPr>
      </p:pic>
      <p:pic>
        <p:nvPicPr>
          <p:cNvPr id="16" name="Picture Placeholder 8">
            <a:extLst>
              <a:ext uri="{FF2B5EF4-FFF2-40B4-BE49-F238E27FC236}">
                <a16:creationId xmlns:a16="http://schemas.microsoft.com/office/drawing/2014/main" id="{AEA0EC94-3CBD-4028-AEFE-768714D088FB}"/>
              </a:ext>
            </a:extLst>
          </p:cNvPr>
          <p:cNvPicPr>
            <a:picLocks noChangeAspect="1"/>
          </p:cNvPicPr>
          <p:nvPr/>
        </p:nvPicPr>
        <p:blipFill>
          <a:blip r:embed="rId11"/>
          <a:srcRect l="4716" r="4716"/>
          <a:stretch>
            <a:fillRect/>
          </a:stretch>
        </p:blipFill>
        <p:spPr>
          <a:xfrm>
            <a:off x="2684695" y="870665"/>
            <a:ext cx="1026766" cy="1492912"/>
          </a:xfrm>
          <a:prstGeom prst="rect">
            <a:avLst/>
          </a:prstGeom>
        </p:spPr>
      </p:pic>
      <p:pic>
        <p:nvPicPr>
          <p:cNvPr id="7" name="Picture 6">
            <a:extLst>
              <a:ext uri="{FF2B5EF4-FFF2-40B4-BE49-F238E27FC236}">
                <a16:creationId xmlns:a16="http://schemas.microsoft.com/office/drawing/2014/main" id="{8EEFC26E-26ED-456B-B630-21622FB067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59" y="4358688"/>
            <a:ext cx="2424386" cy="749295"/>
          </a:xfrm>
          <a:prstGeom prst="rect">
            <a:avLst/>
          </a:prstGeom>
        </p:spPr>
      </p:pic>
    </p:spTree>
    <p:extLst>
      <p:ext uri="{BB962C8B-B14F-4D97-AF65-F5344CB8AC3E}">
        <p14:creationId xmlns:p14="http://schemas.microsoft.com/office/powerpoint/2010/main" val="252804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97" y="137930"/>
            <a:ext cx="5640705" cy="411480"/>
          </a:xfrm>
        </p:spPr>
        <p:txBody>
          <a:bodyPr/>
          <a:lstStyle/>
          <a:p>
            <a:pPr algn="ctr"/>
            <a:r>
              <a:rPr lang="en-AU" sz="2000" dirty="0"/>
              <a:t>Which would you prefer?</a:t>
            </a:r>
          </a:p>
        </p:txBody>
      </p:sp>
      <p:pic>
        <p:nvPicPr>
          <p:cNvPr id="4" name="Picture 5" descr="Untitled-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4421" y="2666974"/>
            <a:ext cx="3523579"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SEK Folders 3 Sept 2009 Feb2011 Aug2011\Images for talks 2014\3Weeds dinner Dec 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85800"/>
            <a:ext cx="3086100" cy="21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9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FE02-2F48-41FF-BF47-40A11D72D507}"/>
              </a:ext>
            </a:extLst>
          </p:cNvPr>
          <p:cNvSpPr>
            <a:spLocks noGrp="1"/>
          </p:cNvSpPr>
          <p:nvPr>
            <p:ph type="title"/>
          </p:nvPr>
        </p:nvSpPr>
        <p:spPr>
          <a:xfrm>
            <a:off x="334882" y="206042"/>
            <a:ext cx="6188236" cy="308610"/>
          </a:xfrm>
        </p:spPr>
        <p:txBody>
          <a:bodyPr/>
          <a:lstStyle/>
          <a:p>
            <a:pPr algn="ctr"/>
            <a:r>
              <a:rPr lang="en-AU" sz="1800" dirty="0"/>
              <a:t>Long term care in dementia:</a:t>
            </a:r>
            <a:br>
              <a:rPr lang="en-AU" sz="1800" dirty="0"/>
            </a:br>
            <a:r>
              <a:rPr lang="en-AU" sz="1800" dirty="0"/>
              <a:t>Mrs B</a:t>
            </a:r>
          </a:p>
        </p:txBody>
      </p:sp>
      <p:sp>
        <p:nvSpPr>
          <p:cNvPr id="3" name="Content Placeholder 2">
            <a:extLst>
              <a:ext uri="{FF2B5EF4-FFF2-40B4-BE49-F238E27FC236}">
                <a16:creationId xmlns:a16="http://schemas.microsoft.com/office/drawing/2014/main" id="{6E1E7C35-3B99-4DE1-886E-BE5B60A0E732}"/>
              </a:ext>
            </a:extLst>
          </p:cNvPr>
          <p:cNvSpPr>
            <a:spLocks noGrp="1"/>
          </p:cNvSpPr>
          <p:nvPr>
            <p:ph idx="1"/>
          </p:nvPr>
        </p:nvSpPr>
        <p:spPr>
          <a:xfrm>
            <a:off x="261257" y="730611"/>
            <a:ext cx="5927713" cy="4173256"/>
          </a:xfrm>
        </p:spPr>
        <p:txBody>
          <a:bodyPr>
            <a:normAutofit/>
          </a:bodyPr>
          <a:lstStyle/>
          <a:p>
            <a:pPr>
              <a:buFont typeface="Arial" panose="020B0604020202020204" pitchFamily="34" charset="0"/>
              <a:buChar char="•"/>
            </a:pPr>
            <a:r>
              <a:rPr lang="en-AU" sz="1400" i="0" dirty="0"/>
              <a:t>Lives alone in own home in suburban Sydney, has hypertension and Type 2 diabetes, daughter lives 2 hours drive away, telephones regularly</a:t>
            </a:r>
          </a:p>
          <a:p>
            <a:pPr>
              <a:buFont typeface="Arial" panose="020B0604020202020204" pitchFamily="34" charset="0"/>
              <a:buChar char="•"/>
            </a:pPr>
            <a:r>
              <a:rPr lang="en-AU" sz="1400" i="0" dirty="0"/>
              <a:t>Aged 78: had early dementia (Alzheimer’s disease) diagnosed, continued to manage independently except for assistance with house cleaning</a:t>
            </a:r>
          </a:p>
          <a:p>
            <a:pPr>
              <a:buFont typeface="Arial" panose="020B0604020202020204" pitchFamily="34" charset="0"/>
              <a:buChar char="•"/>
            </a:pPr>
            <a:r>
              <a:rPr lang="en-AU" sz="1400" i="0" dirty="0"/>
              <a:t>Aged 79: began to forget to take medication, so GP and daughter arranged for home nurse to visit each morning to administer tablets and check blood pressure and blood sugar levels weekly</a:t>
            </a:r>
          </a:p>
          <a:p>
            <a:pPr>
              <a:buFont typeface="Arial" panose="020B0604020202020204" pitchFamily="34" charset="0"/>
              <a:buChar char="•"/>
            </a:pPr>
            <a:r>
              <a:rPr lang="en-AU" sz="1400" i="0" dirty="0"/>
              <a:t>Aged 80: Stopped driving because became erratic on the road, bumped into garage wall. </a:t>
            </a:r>
          </a:p>
          <a:p>
            <a:pPr>
              <a:buFont typeface="Arial" panose="020B0604020202020204" pitchFamily="34" charset="0"/>
              <a:buChar char="•"/>
            </a:pPr>
            <a:r>
              <a:rPr lang="en-AU" sz="1400" i="0" dirty="0"/>
              <a:t>Daughter arranged for referral to Aged Care Assessment Team for advice and approval for home assistance for shopping and cooking </a:t>
            </a:r>
          </a:p>
        </p:txBody>
      </p:sp>
      <p:sp>
        <p:nvSpPr>
          <p:cNvPr id="4" name="Footer Placeholder 3">
            <a:extLst>
              <a:ext uri="{FF2B5EF4-FFF2-40B4-BE49-F238E27FC236}">
                <a16:creationId xmlns:a16="http://schemas.microsoft.com/office/drawing/2014/main" id="{30BBB1F5-5BB4-424E-81B0-58704F1AF43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1BAA05A-0A84-4E07-BCD8-AD9CA4B2500A}"/>
              </a:ext>
            </a:extLst>
          </p:cNvPr>
          <p:cNvSpPr>
            <a:spLocks noGrp="1"/>
          </p:cNvSpPr>
          <p:nvPr>
            <p:ph type="sldNum" sz="quarter" idx="12"/>
          </p:nvPr>
        </p:nvSpPr>
        <p:spPr/>
        <p:txBody>
          <a:bodyPr/>
          <a:lstStyle/>
          <a:p>
            <a:endParaRPr lang="en-AU" dirty="0"/>
          </a:p>
        </p:txBody>
      </p:sp>
      <p:pic>
        <p:nvPicPr>
          <p:cNvPr id="7" name="Picture 6">
            <a:extLst>
              <a:ext uri="{FF2B5EF4-FFF2-40B4-BE49-F238E27FC236}">
                <a16:creationId xmlns:a16="http://schemas.microsoft.com/office/drawing/2014/main" id="{A2030BB1-9357-4283-8BDD-9EFEAF675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735" y="4390307"/>
            <a:ext cx="1096215" cy="729519"/>
          </a:xfrm>
          <a:prstGeom prst="rect">
            <a:avLst/>
          </a:prstGeom>
        </p:spPr>
      </p:pic>
    </p:spTree>
    <p:extLst>
      <p:ext uri="{BB962C8B-B14F-4D97-AF65-F5344CB8AC3E}">
        <p14:creationId xmlns:p14="http://schemas.microsoft.com/office/powerpoint/2010/main" val="161768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331B-C1F6-4A1A-B837-066AF302A1AB}"/>
              </a:ext>
            </a:extLst>
          </p:cNvPr>
          <p:cNvSpPr>
            <a:spLocks noGrp="1"/>
          </p:cNvSpPr>
          <p:nvPr>
            <p:ph type="title"/>
          </p:nvPr>
        </p:nvSpPr>
        <p:spPr/>
        <p:txBody>
          <a:bodyPr/>
          <a:lstStyle/>
          <a:p>
            <a:pPr algn="ctr"/>
            <a:r>
              <a:rPr lang="en-AU" sz="2000" dirty="0"/>
              <a:t>Long term care in dementia:</a:t>
            </a:r>
            <a:br>
              <a:rPr lang="en-AU" sz="2000" dirty="0"/>
            </a:br>
            <a:r>
              <a:rPr lang="en-AU" sz="2000" dirty="0"/>
              <a:t>Mrs B</a:t>
            </a:r>
          </a:p>
        </p:txBody>
      </p:sp>
      <p:sp>
        <p:nvSpPr>
          <p:cNvPr id="3" name="Content Placeholder 2">
            <a:extLst>
              <a:ext uri="{FF2B5EF4-FFF2-40B4-BE49-F238E27FC236}">
                <a16:creationId xmlns:a16="http://schemas.microsoft.com/office/drawing/2014/main" id="{E5ED3B29-19E5-4E36-B26A-64C6240D8313}"/>
              </a:ext>
            </a:extLst>
          </p:cNvPr>
          <p:cNvSpPr>
            <a:spLocks noGrp="1"/>
          </p:cNvSpPr>
          <p:nvPr>
            <p:ph idx="1"/>
          </p:nvPr>
        </p:nvSpPr>
        <p:spPr>
          <a:xfrm>
            <a:off x="281053" y="825474"/>
            <a:ext cx="5363176" cy="3241664"/>
          </a:xfrm>
        </p:spPr>
        <p:txBody>
          <a:bodyPr/>
          <a:lstStyle/>
          <a:p>
            <a:pPr>
              <a:buFont typeface="Arial" panose="020B0604020202020204" pitchFamily="34" charset="0"/>
              <a:buChar char="•"/>
            </a:pPr>
            <a:r>
              <a:rPr lang="en-AU" sz="1400" i="0" dirty="0"/>
              <a:t>ACAT approved her for Level 2 package (4 hours per week) and home delivered meals and social support. </a:t>
            </a:r>
          </a:p>
          <a:p>
            <a:pPr>
              <a:buFont typeface="Arial" panose="020B0604020202020204" pitchFamily="34" charset="0"/>
              <a:buChar char="•"/>
            </a:pPr>
            <a:r>
              <a:rPr lang="en-AU" sz="1400" i="0" dirty="0"/>
              <a:t>Daughter found an aged care provider that seemed to understand her mother’s needs. There was a co-payment of $6 per week as Mrs B on an age pension</a:t>
            </a:r>
          </a:p>
          <a:p>
            <a:pPr>
              <a:buFont typeface="Arial" panose="020B0604020202020204" pitchFamily="34" charset="0"/>
              <a:buChar char="•"/>
            </a:pPr>
            <a:r>
              <a:rPr lang="en-AU" sz="1400" i="0" dirty="0"/>
              <a:t>Carer took her shopping once weekly, and visited 2 days a week for shopping and clothes washing. She attended a day centre 2 days a week where there was physical exercise and games.</a:t>
            </a:r>
          </a:p>
          <a:p>
            <a:pPr>
              <a:buFont typeface="Arial" panose="020B0604020202020204" pitchFamily="34" charset="0"/>
              <a:buChar char="•"/>
            </a:pPr>
            <a:r>
              <a:rPr lang="en-AU" sz="1400" i="0" dirty="0"/>
              <a:t>Aged 82: continued to manage at home with Level 3 package with visits increased to 5 days a week and 10 hours of care per week including 5 days of home delivered meals</a:t>
            </a:r>
          </a:p>
          <a:p>
            <a:endParaRPr lang="en-AU" dirty="0"/>
          </a:p>
        </p:txBody>
      </p:sp>
      <p:sp>
        <p:nvSpPr>
          <p:cNvPr id="4" name="Footer Placeholder 3">
            <a:extLst>
              <a:ext uri="{FF2B5EF4-FFF2-40B4-BE49-F238E27FC236}">
                <a16:creationId xmlns:a16="http://schemas.microsoft.com/office/drawing/2014/main" id="{A04FAF3A-3486-4474-8192-F64C8FCA2490}"/>
              </a:ext>
            </a:extLst>
          </p:cNvPr>
          <p:cNvSpPr>
            <a:spLocks noGrp="1"/>
          </p:cNvSpPr>
          <p:nvPr>
            <p:ph type="ftr" sz="quarter" idx="11"/>
          </p:nvPr>
        </p:nvSpPr>
        <p:spPr/>
        <p:txBody>
          <a:bodyPr/>
          <a:lstStyle/>
          <a:p>
            <a:endParaRPr lang="en-AU"/>
          </a:p>
        </p:txBody>
      </p:sp>
      <p:pic>
        <p:nvPicPr>
          <p:cNvPr id="6" name="Picture 5">
            <a:extLst>
              <a:ext uri="{FF2B5EF4-FFF2-40B4-BE49-F238E27FC236}">
                <a16:creationId xmlns:a16="http://schemas.microsoft.com/office/drawing/2014/main" id="{20E16BDA-6F29-4CCE-823E-33EFE8DC2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9964" y="911842"/>
            <a:ext cx="730535" cy="864539"/>
          </a:xfrm>
          <a:prstGeom prst="rect">
            <a:avLst/>
          </a:prstGeom>
        </p:spPr>
      </p:pic>
      <p:pic>
        <p:nvPicPr>
          <p:cNvPr id="7" name="Picture 6">
            <a:extLst>
              <a:ext uri="{FF2B5EF4-FFF2-40B4-BE49-F238E27FC236}">
                <a16:creationId xmlns:a16="http://schemas.microsoft.com/office/drawing/2014/main" id="{7147F6FE-9960-4FD9-A604-D7EF6E4EE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757" y="2849412"/>
            <a:ext cx="830526" cy="809763"/>
          </a:xfrm>
          <a:prstGeom prst="rect">
            <a:avLst/>
          </a:prstGeom>
        </p:spPr>
      </p:pic>
      <p:pic>
        <p:nvPicPr>
          <p:cNvPr id="8" name="Picture 7">
            <a:extLst>
              <a:ext uri="{FF2B5EF4-FFF2-40B4-BE49-F238E27FC236}">
                <a16:creationId xmlns:a16="http://schemas.microsoft.com/office/drawing/2014/main" id="{EFC3C6DC-3B1F-4A28-8198-B6A9A0AEC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4224" y="1948137"/>
            <a:ext cx="1096271" cy="729519"/>
          </a:xfrm>
          <a:prstGeom prst="rect">
            <a:avLst/>
          </a:prstGeom>
        </p:spPr>
      </p:pic>
    </p:spTree>
    <p:extLst>
      <p:ext uri="{BB962C8B-B14F-4D97-AF65-F5344CB8AC3E}">
        <p14:creationId xmlns:p14="http://schemas.microsoft.com/office/powerpoint/2010/main" val="136605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4A40-A7D8-424F-80C3-58BC402C985C}"/>
              </a:ext>
            </a:extLst>
          </p:cNvPr>
          <p:cNvSpPr>
            <a:spLocks noGrp="1"/>
          </p:cNvSpPr>
          <p:nvPr>
            <p:ph type="title"/>
          </p:nvPr>
        </p:nvSpPr>
        <p:spPr>
          <a:xfrm>
            <a:off x="281052" y="149906"/>
            <a:ext cx="5640705" cy="411480"/>
          </a:xfrm>
        </p:spPr>
        <p:txBody>
          <a:bodyPr/>
          <a:lstStyle/>
          <a:p>
            <a:pPr algn="ctr"/>
            <a:r>
              <a:rPr lang="en-AU" sz="1800" dirty="0"/>
              <a:t>Long term care in dementia:</a:t>
            </a:r>
            <a:br>
              <a:rPr lang="en-AU" sz="1800" dirty="0"/>
            </a:br>
            <a:r>
              <a:rPr lang="en-AU" sz="1800" dirty="0"/>
              <a:t>Mrs B</a:t>
            </a:r>
            <a:endParaRPr lang="en-AU" sz="1600" dirty="0"/>
          </a:p>
        </p:txBody>
      </p:sp>
      <p:sp>
        <p:nvSpPr>
          <p:cNvPr id="3" name="Content Placeholder 2">
            <a:extLst>
              <a:ext uri="{FF2B5EF4-FFF2-40B4-BE49-F238E27FC236}">
                <a16:creationId xmlns:a16="http://schemas.microsoft.com/office/drawing/2014/main" id="{7EA50393-F80C-4692-AEFC-4674D714D244}"/>
              </a:ext>
            </a:extLst>
          </p:cNvPr>
          <p:cNvSpPr>
            <a:spLocks noGrp="1"/>
          </p:cNvSpPr>
          <p:nvPr>
            <p:ph idx="1"/>
          </p:nvPr>
        </p:nvSpPr>
        <p:spPr>
          <a:xfrm>
            <a:off x="341071" y="711284"/>
            <a:ext cx="5872612" cy="3422934"/>
          </a:xfrm>
        </p:spPr>
        <p:txBody>
          <a:bodyPr>
            <a:normAutofit/>
          </a:bodyPr>
          <a:lstStyle/>
          <a:p>
            <a:pPr>
              <a:buFont typeface="Arial" panose="020B0604020202020204" pitchFamily="34" charset="0"/>
              <a:buChar char="•"/>
            </a:pPr>
            <a:r>
              <a:rPr lang="en-AU" sz="1400" i="0" dirty="0"/>
              <a:t>Aged 84: became occasionally incontinent, having trouble making her breakfast, and fell several times both in the house and in the garden</a:t>
            </a:r>
          </a:p>
          <a:p>
            <a:pPr>
              <a:buFont typeface="Arial" panose="020B0604020202020204" pitchFamily="34" charset="0"/>
              <a:buChar char="•"/>
            </a:pPr>
            <a:r>
              <a:rPr lang="en-AU" sz="1400" i="0" dirty="0"/>
              <a:t>Daughter stayed with her for several weeks but realised that her mother needed 24 hour supervision and care</a:t>
            </a:r>
          </a:p>
          <a:p>
            <a:pPr>
              <a:buFont typeface="Arial" panose="020B0604020202020204" pitchFamily="34" charset="0"/>
              <a:buChar char="•"/>
            </a:pPr>
            <a:r>
              <a:rPr lang="en-AU" sz="1400" i="0" dirty="0"/>
              <a:t>Aged 84: moved to domestic model residential care facility near daughter. Very unsettled initially and daughter and grandchildren spent much of each day with Mrs B, brought in familiar furniture and photographs, reassured her</a:t>
            </a:r>
          </a:p>
          <a:p>
            <a:pPr>
              <a:buFont typeface="Arial" panose="020B0604020202020204" pitchFamily="34" charset="0"/>
              <a:buChar char="•"/>
            </a:pPr>
            <a:r>
              <a:rPr lang="en-AU" sz="1400" i="0" dirty="0"/>
              <a:t>Settled in gradually and began to help with meal preparation and hanging out washing, and enjoyed garden and going for walks with care staff</a:t>
            </a:r>
          </a:p>
        </p:txBody>
      </p:sp>
      <p:sp>
        <p:nvSpPr>
          <p:cNvPr id="4" name="Footer Placeholder 3">
            <a:extLst>
              <a:ext uri="{FF2B5EF4-FFF2-40B4-BE49-F238E27FC236}">
                <a16:creationId xmlns:a16="http://schemas.microsoft.com/office/drawing/2014/main" id="{8FEBA204-429E-4940-A9A8-855F47C61756}"/>
              </a:ext>
            </a:extLst>
          </p:cNvPr>
          <p:cNvSpPr>
            <a:spLocks noGrp="1"/>
          </p:cNvSpPr>
          <p:nvPr>
            <p:ph type="ftr" sz="quarter" idx="11"/>
          </p:nvPr>
        </p:nvSpPr>
        <p:spPr/>
        <p:txBody>
          <a:bodyPr/>
          <a:lstStyle/>
          <a:p>
            <a:endParaRPr lang="en-AU"/>
          </a:p>
        </p:txBody>
      </p:sp>
      <p:pic>
        <p:nvPicPr>
          <p:cNvPr id="6" name="Picture Placeholder 7">
            <a:extLst>
              <a:ext uri="{FF2B5EF4-FFF2-40B4-BE49-F238E27FC236}">
                <a16:creationId xmlns:a16="http://schemas.microsoft.com/office/drawing/2014/main" id="{999811AD-8CB3-47C2-8320-D6B7C991691E}"/>
              </a:ext>
            </a:extLst>
          </p:cNvPr>
          <p:cNvPicPr>
            <a:picLocks noChangeAspect="1"/>
          </p:cNvPicPr>
          <p:nvPr/>
        </p:nvPicPr>
        <p:blipFill>
          <a:blip r:embed="rId2"/>
          <a:srcRect t="-22519" b="-22519"/>
          <a:stretch>
            <a:fillRect/>
          </a:stretch>
        </p:blipFill>
        <p:spPr>
          <a:xfrm>
            <a:off x="2627688" y="3790220"/>
            <a:ext cx="1230315" cy="1381679"/>
          </a:xfrm>
          <a:prstGeom prst="rect">
            <a:avLst/>
          </a:prstGeom>
        </p:spPr>
      </p:pic>
    </p:spTree>
    <p:extLst>
      <p:ext uri="{BB962C8B-B14F-4D97-AF65-F5344CB8AC3E}">
        <p14:creationId xmlns:p14="http://schemas.microsoft.com/office/powerpoint/2010/main" val="353986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7C0A-E7DD-443B-BCE6-1CB8CABE9EBA}"/>
              </a:ext>
            </a:extLst>
          </p:cNvPr>
          <p:cNvSpPr>
            <a:spLocks noGrp="1"/>
          </p:cNvSpPr>
          <p:nvPr>
            <p:ph type="title"/>
          </p:nvPr>
        </p:nvSpPr>
        <p:spPr>
          <a:xfrm>
            <a:off x="424694" y="228775"/>
            <a:ext cx="5640705" cy="411480"/>
          </a:xfrm>
        </p:spPr>
        <p:txBody>
          <a:bodyPr/>
          <a:lstStyle/>
          <a:p>
            <a:pPr algn="ctr"/>
            <a:r>
              <a:rPr lang="en-AU" sz="2000" dirty="0"/>
              <a:t>Long term care in dementia:</a:t>
            </a:r>
            <a:br>
              <a:rPr lang="en-AU" sz="2000" dirty="0"/>
            </a:br>
            <a:r>
              <a:rPr lang="en-AU" sz="2000" dirty="0"/>
              <a:t>Mr t</a:t>
            </a:r>
            <a:endParaRPr lang="en-US" sz="1800" dirty="0"/>
          </a:p>
        </p:txBody>
      </p:sp>
      <p:sp>
        <p:nvSpPr>
          <p:cNvPr id="3" name="Content Placeholder 2">
            <a:extLst>
              <a:ext uri="{FF2B5EF4-FFF2-40B4-BE49-F238E27FC236}">
                <a16:creationId xmlns:a16="http://schemas.microsoft.com/office/drawing/2014/main" id="{F3370430-D421-424C-9EC2-52EEB9C41654}"/>
              </a:ext>
            </a:extLst>
          </p:cNvPr>
          <p:cNvSpPr>
            <a:spLocks noGrp="1"/>
          </p:cNvSpPr>
          <p:nvPr>
            <p:ph idx="1"/>
          </p:nvPr>
        </p:nvSpPr>
        <p:spPr>
          <a:xfrm>
            <a:off x="358129" y="783390"/>
            <a:ext cx="5640705" cy="3698840"/>
          </a:xfrm>
        </p:spPr>
        <p:txBody>
          <a:bodyPr>
            <a:normAutofit/>
          </a:bodyPr>
          <a:lstStyle/>
          <a:p>
            <a:pPr marL="285750" indent="-285750">
              <a:buFont typeface="Arial" panose="020B0604020202020204" pitchFamily="34" charset="0"/>
              <a:buChar char="•"/>
            </a:pPr>
            <a:r>
              <a:rPr lang="en-US" sz="1400" i="0" dirty="0"/>
              <a:t>Aged 63: diagnosis of Alzheimer’s disease whilst still working as accountant, commenced on donepezil, gradually handed over his clients to his partner and retired at age 64</a:t>
            </a:r>
          </a:p>
          <a:p>
            <a:pPr marL="285750" indent="-285750">
              <a:buFont typeface="Arial" panose="020B0604020202020204" pitchFamily="34" charset="0"/>
              <a:buChar char="•"/>
            </a:pPr>
            <a:r>
              <a:rPr lang="en-US" sz="1400" i="0" dirty="0"/>
              <a:t>Aged 65: becoming agitated at home, wanting to go out for walks and go swimming, wife concerned he would get lost on his own</a:t>
            </a:r>
          </a:p>
          <a:p>
            <a:pPr marL="285750" indent="-285750">
              <a:buFont typeface="Arial" panose="020B0604020202020204" pitchFamily="34" charset="0"/>
              <a:buChar char="•"/>
            </a:pPr>
            <a:r>
              <a:rPr lang="en-US" sz="1400" i="0" dirty="0"/>
              <a:t>Referred to ACAT who approved him for a Level 2 package </a:t>
            </a:r>
          </a:p>
          <a:p>
            <a:pPr marL="285750" indent="-285750">
              <a:buFont typeface="Arial" panose="020B0604020202020204" pitchFamily="34" charset="0"/>
              <a:buChar char="•"/>
            </a:pPr>
            <a:r>
              <a:rPr lang="en-US" sz="1400" i="0" dirty="0"/>
              <a:t>First aged care provider declined to take him out walking, wife found a provider who would go walking and swimming, and </a:t>
            </a:r>
            <a:r>
              <a:rPr lang="en-US" sz="1400" i="0" dirty="0" err="1"/>
              <a:t>Mr</a:t>
            </a:r>
            <a:r>
              <a:rPr lang="en-US" sz="1400" i="0" dirty="0"/>
              <a:t> T was happy with this</a:t>
            </a:r>
          </a:p>
          <a:p>
            <a:pPr marL="285750" indent="-285750">
              <a:buFont typeface="Arial" panose="020B0604020202020204" pitchFamily="34" charset="0"/>
              <a:buChar char="•"/>
            </a:pPr>
            <a:r>
              <a:rPr lang="en-US" sz="1400" i="0" dirty="0"/>
              <a:t>As </a:t>
            </a:r>
            <a:r>
              <a:rPr lang="en-US" sz="1400" i="0" dirty="0" err="1"/>
              <a:t>Mr</a:t>
            </a:r>
            <a:r>
              <a:rPr lang="en-US" sz="1400" i="0" dirty="0"/>
              <a:t> T was self funded, he paid for the full cost of the </a:t>
            </a:r>
            <a:r>
              <a:rPr lang="en-US" sz="1400" i="0" dirty="0" err="1"/>
              <a:t>carer</a:t>
            </a:r>
            <a:endParaRPr lang="en-US" sz="1400" i="0" dirty="0"/>
          </a:p>
          <a:p>
            <a:pPr marL="285750" indent="-285750">
              <a:buFont typeface="Arial" panose="020B0604020202020204" pitchFamily="34" charset="0"/>
              <a:buChar char="•"/>
            </a:pPr>
            <a:r>
              <a:rPr lang="en-US" sz="1400" i="0" dirty="0"/>
              <a:t>Aged 67: wife became more stressed by husband’s constant need for reassurance about where they lived and what was happening to his money, and his constant requests to go back to work. She did not feel able to cope any longer</a:t>
            </a:r>
          </a:p>
          <a:p>
            <a:endParaRPr lang="en-US" sz="1500" i="0" dirty="0"/>
          </a:p>
        </p:txBody>
      </p:sp>
      <p:sp>
        <p:nvSpPr>
          <p:cNvPr id="4" name="Footer Placeholder 3">
            <a:extLst>
              <a:ext uri="{FF2B5EF4-FFF2-40B4-BE49-F238E27FC236}">
                <a16:creationId xmlns:a16="http://schemas.microsoft.com/office/drawing/2014/main" id="{1D1CD179-18AE-44BA-8C03-F90A6DA6A505}"/>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22082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E411-F0B8-4677-82DD-B64243E93DCA}"/>
              </a:ext>
            </a:extLst>
          </p:cNvPr>
          <p:cNvSpPr>
            <a:spLocks noGrp="1"/>
          </p:cNvSpPr>
          <p:nvPr>
            <p:ph type="title"/>
          </p:nvPr>
        </p:nvSpPr>
        <p:spPr/>
        <p:txBody>
          <a:bodyPr/>
          <a:lstStyle/>
          <a:p>
            <a:pPr algn="ctr"/>
            <a:r>
              <a:rPr lang="en-AU" sz="2000" dirty="0"/>
              <a:t>Long term care in dementia:</a:t>
            </a:r>
            <a:br>
              <a:rPr lang="en-AU" sz="2000" dirty="0"/>
            </a:br>
            <a:r>
              <a:rPr lang="en-AU" sz="2000" dirty="0"/>
              <a:t>Mr t</a:t>
            </a:r>
          </a:p>
        </p:txBody>
      </p:sp>
      <p:sp>
        <p:nvSpPr>
          <p:cNvPr id="3" name="Content Placeholder 2">
            <a:extLst>
              <a:ext uri="{FF2B5EF4-FFF2-40B4-BE49-F238E27FC236}">
                <a16:creationId xmlns:a16="http://schemas.microsoft.com/office/drawing/2014/main" id="{C9E3394B-E193-475E-A03F-F855B94B39CF}"/>
              </a:ext>
            </a:extLst>
          </p:cNvPr>
          <p:cNvSpPr>
            <a:spLocks noGrp="1"/>
          </p:cNvSpPr>
          <p:nvPr>
            <p:ph idx="1"/>
          </p:nvPr>
        </p:nvSpPr>
        <p:spPr>
          <a:xfrm>
            <a:off x="382652" y="934081"/>
            <a:ext cx="5640705" cy="3557340"/>
          </a:xfrm>
        </p:spPr>
        <p:txBody>
          <a:bodyPr>
            <a:normAutofit/>
          </a:bodyPr>
          <a:lstStyle/>
          <a:p>
            <a:pPr marL="285750" indent="-285750">
              <a:buFont typeface="Arial" panose="020B0604020202020204" pitchFamily="34" charset="0"/>
              <a:buChar char="•"/>
            </a:pPr>
            <a:r>
              <a:rPr lang="en-US" sz="1400" i="0" dirty="0"/>
              <a:t>Aged 67: moved to residential care. Extremely agitated by the move and constantly trying to leave, harassing staff and relatives to leave, climbed 2 </a:t>
            </a:r>
            <a:r>
              <a:rPr lang="en-US" sz="1400" i="0" dirty="0" err="1"/>
              <a:t>metre</a:t>
            </a:r>
            <a:r>
              <a:rPr lang="en-US" sz="1400" i="0" dirty="0"/>
              <a:t> high fence</a:t>
            </a:r>
          </a:p>
          <a:p>
            <a:pPr marL="285750" indent="-285750">
              <a:buFont typeface="Arial" panose="020B0604020202020204" pitchFamily="34" charset="0"/>
              <a:buChar char="•"/>
            </a:pPr>
            <a:r>
              <a:rPr lang="en-US" sz="1400" i="0" dirty="0"/>
              <a:t>Individual </a:t>
            </a:r>
            <a:r>
              <a:rPr lang="en-US" sz="1400" i="0" dirty="0" err="1"/>
              <a:t>carer</a:t>
            </a:r>
            <a:r>
              <a:rPr lang="en-US" sz="1400" i="0" dirty="0"/>
              <a:t> arranged to keep </a:t>
            </a:r>
            <a:r>
              <a:rPr lang="en-US" sz="1400" i="0" dirty="0" err="1"/>
              <a:t>Mr</a:t>
            </a:r>
            <a:r>
              <a:rPr lang="en-US" sz="1400" i="0" dirty="0"/>
              <a:t> T occupied, taking him swimming, walking and to the shops. Also trial of medication with no benefit (citalopram)</a:t>
            </a:r>
          </a:p>
          <a:p>
            <a:pPr>
              <a:buFont typeface="Arial" panose="020B0604020202020204" pitchFamily="34" charset="0"/>
              <a:buChar char="•"/>
            </a:pPr>
            <a:r>
              <a:rPr lang="en-US" sz="1400" i="0" dirty="0"/>
              <a:t>Aged 68: began running away from </a:t>
            </a:r>
            <a:r>
              <a:rPr lang="en-US" sz="1400" i="0" dirty="0" err="1"/>
              <a:t>carer</a:t>
            </a:r>
            <a:r>
              <a:rPr lang="en-US" sz="1400" i="0" dirty="0"/>
              <a:t> when out walking or shopping to look for wife, convinced she was having an affair</a:t>
            </a:r>
          </a:p>
          <a:p>
            <a:pPr>
              <a:buFont typeface="Arial" panose="020B0604020202020204" pitchFamily="34" charset="0"/>
              <a:buChar char="•"/>
            </a:pPr>
            <a:r>
              <a:rPr lang="en-US" sz="1400" i="0" dirty="0"/>
              <a:t>Trial of medication (risperidone) to reduce delusions and aggression and became slow and falling over, staff declined to continue giving him medication</a:t>
            </a:r>
          </a:p>
          <a:p>
            <a:pPr>
              <a:buFont typeface="Arial" panose="020B0604020202020204" pitchFamily="34" charset="0"/>
              <a:buChar char="•"/>
            </a:pPr>
            <a:r>
              <a:rPr lang="en-US" sz="1400" i="0" dirty="0"/>
              <a:t>Specialist dementia team recommended transfer to Specialist Dementia Care Unit</a:t>
            </a:r>
          </a:p>
          <a:p>
            <a:pPr>
              <a:buFont typeface="Arial" panose="020B0604020202020204" pitchFamily="34" charset="0"/>
              <a:buChar char="•"/>
            </a:pPr>
            <a:endParaRPr lang="en-US" sz="1400" i="0" dirty="0"/>
          </a:p>
          <a:p>
            <a:pPr lvl="2"/>
            <a:endParaRPr lang="en-US" sz="1400" dirty="0"/>
          </a:p>
          <a:p>
            <a:pPr>
              <a:buFont typeface="Arial" panose="020B0604020202020204" pitchFamily="34" charset="0"/>
              <a:buChar char="•"/>
            </a:pPr>
            <a:endParaRPr lang="en-US" i="0" dirty="0"/>
          </a:p>
          <a:p>
            <a:endParaRPr lang="en-AU" dirty="0"/>
          </a:p>
        </p:txBody>
      </p:sp>
      <p:sp>
        <p:nvSpPr>
          <p:cNvPr id="4" name="Footer Placeholder 3">
            <a:extLst>
              <a:ext uri="{FF2B5EF4-FFF2-40B4-BE49-F238E27FC236}">
                <a16:creationId xmlns:a16="http://schemas.microsoft.com/office/drawing/2014/main" id="{D1A5CCC0-1778-40C2-B130-9556926CE3A7}"/>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00259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A6E6-29E9-4960-8D0F-D0D9BE14AD38}"/>
              </a:ext>
            </a:extLst>
          </p:cNvPr>
          <p:cNvSpPr>
            <a:spLocks noGrp="1"/>
          </p:cNvSpPr>
          <p:nvPr>
            <p:ph type="title"/>
          </p:nvPr>
        </p:nvSpPr>
        <p:spPr/>
        <p:txBody>
          <a:bodyPr/>
          <a:lstStyle/>
          <a:p>
            <a:pPr algn="ctr"/>
            <a:r>
              <a:rPr lang="en-AU" sz="2000" dirty="0"/>
              <a:t>Long term care in dementia:</a:t>
            </a:r>
            <a:br>
              <a:rPr lang="en-AU" sz="2000" dirty="0"/>
            </a:br>
            <a:r>
              <a:rPr lang="en-AU" sz="2000" dirty="0"/>
              <a:t>Mr t</a:t>
            </a:r>
          </a:p>
        </p:txBody>
      </p:sp>
      <p:sp>
        <p:nvSpPr>
          <p:cNvPr id="3" name="Content Placeholder 2">
            <a:extLst>
              <a:ext uri="{FF2B5EF4-FFF2-40B4-BE49-F238E27FC236}">
                <a16:creationId xmlns:a16="http://schemas.microsoft.com/office/drawing/2014/main" id="{F09E6096-FB48-42AD-8A37-F6E586C88B46}"/>
              </a:ext>
            </a:extLst>
          </p:cNvPr>
          <p:cNvSpPr>
            <a:spLocks noGrp="1"/>
          </p:cNvSpPr>
          <p:nvPr>
            <p:ph idx="1"/>
          </p:nvPr>
        </p:nvSpPr>
        <p:spPr/>
        <p:txBody>
          <a:bodyPr>
            <a:normAutofit/>
          </a:bodyPr>
          <a:lstStyle/>
          <a:p>
            <a:pPr marL="285750" indent="-285750">
              <a:buFont typeface="Arial" panose="020B0604020202020204" pitchFamily="34" charset="0"/>
              <a:buChar char="•"/>
            </a:pPr>
            <a:r>
              <a:rPr lang="en-AU" sz="1400" i="0" dirty="0"/>
              <a:t>Aged 68: moved 200 kms away from his wife to specialist unit. Given 1:1 attention and exercise, medication reduced. Stayed there for 10 months</a:t>
            </a:r>
          </a:p>
          <a:p>
            <a:pPr marL="285750" indent="-285750">
              <a:buFont typeface="Arial" panose="020B0604020202020204" pitchFamily="34" charset="0"/>
              <a:buChar char="•"/>
            </a:pPr>
            <a:r>
              <a:rPr lang="en-AU" sz="1400" i="0" dirty="0"/>
              <a:t>Aged 69: moved back to original aged care facility, on minimal medication. Much quieter and slower, now enjoys watching football, going for short walks and eating fish and chips</a:t>
            </a:r>
          </a:p>
        </p:txBody>
      </p:sp>
      <p:sp>
        <p:nvSpPr>
          <p:cNvPr id="4" name="Footer Placeholder 3">
            <a:extLst>
              <a:ext uri="{FF2B5EF4-FFF2-40B4-BE49-F238E27FC236}">
                <a16:creationId xmlns:a16="http://schemas.microsoft.com/office/drawing/2014/main" id="{84FDFA92-DBB8-4FED-A013-BD329904477E}"/>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4997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5D81-C334-42BB-A5EC-A3334EE6C8B2}"/>
              </a:ext>
            </a:extLst>
          </p:cNvPr>
          <p:cNvSpPr>
            <a:spLocks noGrp="1"/>
          </p:cNvSpPr>
          <p:nvPr>
            <p:ph type="title"/>
          </p:nvPr>
        </p:nvSpPr>
        <p:spPr/>
        <p:txBody>
          <a:bodyPr/>
          <a:lstStyle/>
          <a:p>
            <a:pPr algn="ctr"/>
            <a:r>
              <a:rPr lang="en-AU" dirty="0"/>
              <a:t>The future for long term care</a:t>
            </a:r>
          </a:p>
        </p:txBody>
      </p:sp>
      <p:sp>
        <p:nvSpPr>
          <p:cNvPr id="3" name="Content Placeholder 2">
            <a:extLst>
              <a:ext uri="{FF2B5EF4-FFF2-40B4-BE49-F238E27FC236}">
                <a16:creationId xmlns:a16="http://schemas.microsoft.com/office/drawing/2014/main" id="{48A1DF6B-B7DE-487D-85E3-1C4875CC7CC7}"/>
              </a:ext>
            </a:extLst>
          </p:cNvPr>
          <p:cNvSpPr>
            <a:spLocks noGrp="1"/>
          </p:cNvSpPr>
          <p:nvPr>
            <p:ph idx="1"/>
          </p:nvPr>
        </p:nvSpPr>
        <p:spPr/>
        <p:txBody>
          <a:bodyPr>
            <a:normAutofit/>
          </a:bodyPr>
          <a:lstStyle/>
          <a:p>
            <a:pPr marL="285750" indent="-285750">
              <a:buFont typeface="Arial" panose="020B0604020202020204" pitchFamily="34" charset="0"/>
              <a:buChar char="•"/>
            </a:pPr>
            <a:r>
              <a:rPr lang="en-AU" sz="1400" i="0" dirty="0"/>
              <a:t>How do we afford to pay for this care into the future?</a:t>
            </a:r>
          </a:p>
          <a:p>
            <a:pPr marL="285750" indent="-285750">
              <a:buFont typeface="Arial" panose="020B0604020202020204" pitchFamily="34" charset="0"/>
              <a:buChar char="•"/>
            </a:pPr>
            <a:r>
              <a:rPr lang="en-AU" sz="1400" i="0" dirty="0"/>
              <a:t>What will the “Baby Boomers” be happy to pay for?</a:t>
            </a:r>
          </a:p>
          <a:p>
            <a:pPr marL="285750" indent="-285750">
              <a:buFont typeface="Arial" panose="020B0604020202020204" pitchFamily="34" charset="0"/>
              <a:buChar char="•"/>
            </a:pPr>
            <a:r>
              <a:rPr lang="en-AU" sz="1400" i="0" dirty="0"/>
              <a:t>What will our children and grandchildren be happy to pay for?</a:t>
            </a:r>
          </a:p>
          <a:p>
            <a:pPr marL="285750" indent="-285750">
              <a:buFont typeface="Arial" panose="020B0604020202020204" pitchFamily="34" charset="0"/>
              <a:buChar char="•"/>
            </a:pPr>
            <a:endParaRPr lang="en-AU" sz="1400" i="0" dirty="0"/>
          </a:p>
          <a:p>
            <a:pPr marL="285750" indent="-285750">
              <a:buFont typeface="Arial" panose="020B0604020202020204" pitchFamily="34" charset="0"/>
              <a:buChar char="•"/>
            </a:pPr>
            <a:r>
              <a:rPr lang="en-AU" sz="1400" i="0" dirty="0"/>
              <a:t>We need to consider more interventions in middle age to postpone the development of dementia and frailty in older age</a:t>
            </a:r>
          </a:p>
        </p:txBody>
      </p:sp>
      <p:sp>
        <p:nvSpPr>
          <p:cNvPr id="4" name="Footer Placeholder 3">
            <a:extLst>
              <a:ext uri="{FF2B5EF4-FFF2-40B4-BE49-F238E27FC236}">
                <a16:creationId xmlns:a16="http://schemas.microsoft.com/office/drawing/2014/main" id="{6371013E-3250-410B-8F85-FDCC814F9F58}"/>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380123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59" y="84581"/>
            <a:ext cx="4629150" cy="642938"/>
          </a:xfrm>
        </p:spPr>
        <p:txBody>
          <a:bodyPr/>
          <a:lstStyle/>
          <a:p>
            <a:pPr algn="ctr"/>
            <a:r>
              <a:rPr lang="en-US" dirty="0"/>
              <a:t>Australia 2018</a:t>
            </a:r>
            <a:endParaRPr lang="en-AU" dirty="0"/>
          </a:p>
        </p:txBody>
      </p:sp>
      <p:sp>
        <p:nvSpPr>
          <p:cNvPr id="3" name="Content Placeholder 2"/>
          <p:cNvSpPr>
            <a:spLocks noGrp="1"/>
          </p:cNvSpPr>
          <p:nvPr>
            <p:ph idx="1"/>
          </p:nvPr>
        </p:nvSpPr>
        <p:spPr>
          <a:xfrm>
            <a:off x="432874" y="796431"/>
            <a:ext cx="5347500" cy="3789583"/>
          </a:xfrm>
        </p:spPr>
        <p:txBody>
          <a:bodyPr>
            <a:normAutofit fontScale="92500" lnSpcReduction="10000"/>
          </a:bodyPr>
          <a:lstStyle/>
          <a:p>
            <a:pPr>
              <a:buFont typeface="Arial" panose="020B0604020202020204" pitchFamily="34" charset="0"/>
              <a:buChar char="•"/>
            </a:pPr>
            <a:r>
              <a:rPr lang="en-US" sz="1500" i="0" dirty="0"/>
              <a:t>Australian population: 25 million</a:t>
            </a:r>
          </a:p>
          <a:p>
            <a:pPr>
              <a:buFont typeface="Arial" panose="020B0604020202020204" pitchFamily="34" charset="0"/>
              <a:buChar char="•"/>
            </a:pPr>
            <a:r>
              <a:rPr lang="en-US" sz="1500" i="0" dirty="0"/>
              <a:t>Multicultural: from &gt; 160 countries, &gt; 100 different languages spoken</a:t>
            </a:r>
          </a:p>
          <a:p>
            <a:pPr>
              <a:buFont typeface="Arial" panose="020B0604020202020204" pitchFamily="34" charset="0"/>
              <a:buChar char="•"/>
            </a:pPr>
            <a:r>
              <a:rPr lang="en-US" sz="1500" i="0" dirty="0"/>
              <a:t>15.2% aged 65 years and over in 2018</a:t>
            </a:r>
          </a:p>
          <a:p>
            <a:pPr lvl="2"/>
            <a:r>
              <a:rPr lang="en-US" sz="1500" dirty="0"/>
              <a:t>22% aged 65 years and over by 2056</a:t>
            </a:r>
          </a:p>
          <a:p>
            <a:pPr lvl="2"/>
            <a:r>
              <a:rPr lang="en-US" sz="1500" dirty="0"/>
              <a:t>Increasing numbers of people living to 85 years and beyond </a:t>
            </a:r>
          </a:p>
          <a:p>
            <a:pPr>
              <a:buFont typeface="Arial" panose="020B0604020202020204" pitchFamily="34" charset="0"/>
              <a:buChar char="•"/>
            </a:pPr>
            <a:r>
              <a:rPr lang="en-US" sz="1500" i="0" dirty="0"/>
              <a:t>Life expectancy continues to increase</a:t>
            </a:r>
          </a:p>
          <a:p>
            <a:pPr lvl="2"/>
            <a:r>
              <a:rPr lang="en-US" sz="1500" dirty="0"/>
              <a:t>Men 81 years</a:t>
            </a:r>
          </a:p>
          <a:p>
            <a:pPr lvl="2"/>
            <a:r>
              <a:rPr lang="en-US" sz="1500" dirty="0"/>
              <a:t>Women 85 years</a:t>
            </a:r>
          </a:p>
          <a:p>
            <a:pPr>
              <a:buFont typeface="Arial" panose="020B0604020202020204" pitchFamily="34" charset="0"/>
              <a:buChar char="•"/>
            </a:pPr>
            <a:r>
              <a:rPr lang="en-US" sz="1500" i="0" dirty="0"/>
              <a:t>Causes of death:</a:t>
            </a:r>
          </a:p>
          <a:p>
            <a:pPr marL="593217" lvl="1" indent="-257175"/>
            <a:r>
              <a:rPr lang="en-US" sz="1500" b="1" dirty="0"/>
              <a:t>Women: </a:t>
            </a:r>
          </a:p>
          <a:p>
            <a:pPr marL="771525" lvl="2" indent="-257175"/>
            <a:r>
              <a:rPr lang="en-US" sz="1500" dirty="0"/>
              <a:t>Dementia</a:t>
            </a:r>
          </a:p>
          <a:p>
            <a:pPr marL="771525" lvl="2" indent="-257175"/>
            <a:r>
              <a:rPr lang="en-US" sz="1500" dirty="0" err="1"/>
              <a:t>Ischaemic</a:t>
            </a:r>
            <a:r>
              <a:rPr lang="en-US" sz="1500" dirty="0"/>
              <a:t> heart disease</a:t>
            </a:r>
          </a:p>
          <a:p>
            <a:pPr marL="593217" lvl="1" indent="-257175"/>
            <a:r>
              <a:rPr lang="en-US" sz="1500" b="1" dirty="0"/>
              <a:t>Men: </a:t>
            </a:r>
          </a:p>
          <a:p>
            <a:pPr marL="771525" lvl="2" indent="-257175"/>
            <a:r>
              <a:rPr lang="en-US" sz="1500" dirty="0" err="1"/>
              <a:t>Ischaemic</a:t>
            </a:r>
            <a:r>
              <a:rPr lang="en-US" sz="1500" dirty="0"/>
              <a:t> heart disease</a:t>
            </a:r>
          </a:p>
          <a:p>
            <a:pPr marL="771525" lvl="2" indent="-257175"/>
            <a:r>
              <a:rPr lang="en-US" sz="1500" dirty="0"/>
              <a:t>Dementia</a:t>
            </a:r>
          </a:p>
          <a:p>
            <a:pPr marL="257175" lvl="1" indent="0">
              <a:buNone/>
            </a:pPr>
            <a:endParaRPr lang="en-AU" dirty="0"/>
          </a:p>
        </p:txBody>
      </p:sp>
      <p:pic>
        <p:nvPicPr>
          <p:cNvPr id="9220" name="Picture 4" descr="C:\SEK Folders 3 Sept 2009 Feb2011 Aug2011\Images for talks 2017\Aust coat of arm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06" y="224834"/>
            <a:ext cx="653235" cy="502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SEK Folders 3 Sept 2009 Feb2011 Aug2011\Images for talks 2017\Life exp 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618" y="2785461"/>
            <a:ext cx="2284739" cy="163636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356944" y="2915769"/>
            <a:ext cx="326618"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pic>
        <p:nvPicPr>
          <p:cNvPr id="8" name="Picture 2" descr="C:\SEK Folders 3 Sept 2009 Feb2011 Aug2011\ACE and services for older people 2012-2013\Np74KFZ.png">
            <a:extLst>
              <a:ext uri="{FF2B5EF4-FFF2-40B4-BE49-F238E27FC236}">
                <a16:creationId xmlns:a16="http://schemas.microsoft.com/office/drawing/2014/main" id="{3228C0AE-A380-4223-9767-12F70A7659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07" y="84581"/>
            <a:ext cx="1449738" cy="120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61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19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1243012" y="72203"/>
            <a:ext cx="4371975" cy="642938"/>
          </a:xfrm>
        </p:spPr>
        <p:txBody>
          <a:bodyPr/>
          <a:lstStyle/>
          <a:p>
            <a:pPr algn="ctr" eaLnBrk="1" hangingPunct="1">
              <a:defRPr/>
            </a:pPr>
            <a:r>
              <a:rPr lang="en-AU" dirty="0"/>
              <a:t>Dementia in Australia</a:t>
            </a:r>
          </a:p>
        </p:txBody>
      </p:sp>
      <p:sp>
        <p:nvSpPr>
          <p:cNvPr id="350211" name="Rectangle 3"/>
          <p:cNvSpPr>
            <a:spLocks noGrp="1" noChangeArrowheads="1"/>
          </p:cNvSpPr>
          <p:nvPr>
            <p:ph type="body" idx="1"/>
          </p:nvPr>
        </p:nvSpPr>
        <p:spPr>
          <a:xfrm>
            <a:off x="543168" y="714625"/>
            <a:ext cx="5537003" cy="4075026"/>
          </a:xfrm>
        </p:spPr>
        <p:txBody>
          <a:bodyPr>
            <a:normAutofit/>
          </a:bodyPr>
          <a:lstStyle/>
          <a:p>
            <a:pPr eaLnBrk="1" hangingPunct="1">
              <a:buFont typeface="Arial" panose="020B0604020202020204" pitchFamily="34" charset="0"/>
              <a:buChar char="•"/>
              <a:defRPr/>
            </a:pPr>
            <a:r>
              <a:rPr lang="en-AU" sz="1400" i="0" dirty="0"/>
              <a:t>2018: 400,000 + people with dementia</a:t>
            </a:r>
          </a:p>
          <a:p>
            <a:pPr eaLnBrk="1" hangingPunct="1">
              <a:buFont typeface="Arial" panose="020B0604020202020204" pitchFamily="34" charset="0"/>
              <a:buChar char="•"/>
              <a:defRPr/>
            </a:pPr>
            <a:r>
              <a:rPr lang="en-AU" sz="1400" i="0" dirty="0"/>
              <a:t>2050: 900,000 people with dementia</a:t>
            </a:r>
          </a:p>
          <a:p>
            <a:pPr eaLnBrk="1" hangingPunct="1">
              <a:buFont typeface="Arial" panose="020B0604020202020204" pitchFamily="34" charset="0"/>
              <a:buChar char="•"/>
              <a:defRPr/>
            </a:pPr>
            <a:r>
              <a:rPr lang="en-AU" sz="1400" i="0" dirty="0"/>
              <a:t>at age 65: 1 in 12 people have dementia</a:t>
            </a:r>
          </a:p>
          <a:p>
            <a:pPr eaLnBrk="1" hangingPunct="1">
              <a:buFont typeface="Arial" panose="020B0604020202020204" pitchFamily="34" charset="0"/>
              <a:buChar char="•"/>
              <a:defRPr/>
            </a:pPr>
            <a:r>
              <a:rPr lang="en-AU" sz="1400" i="0" dirty="0"/>
              <a:t>at age 85: 1 in 3 people have dementia</a:t>
            </a:r>
          </a:p>
          <a:p>
            <a:pPr eaLnBrk="1" hangingPunct="1">
              <a:buFont typeface="Arial" panose="020B0604020202020204" pitchFamily="34" charset="0"/>
              <a:buChar char="•"/>
              <a:defRPr/>
            </a:pPr>
            <a:r>
              <a:rPr lang="en-US" sz="1400" i="0" dirty="0"/>
              <a:t>highest cause of disability in &gt;65 years group</a:t>
            </a:r>
          </a:p>
          <a:p>
            <a:pPr eaLnBrk="1" hangingPunct="1">
              <a:buFont typeface="Arial" panose="020B0604020202020204" pitchFamily="34" charset="0"/>
              <a:buChar char="•"/>
              <a:defRPr/>
            </a:pPr>
            <a:r>
              <a:rPr lang="en-US" sz="1400" i="0" dirty="0" err="1"/>
              <a:t>Alzheimers</a:t>
            </a:r>
            <a:r>
              <a:rPr lang="en-US" sz="1400" i="0" dirty="0"/>
              <a:t> disease is most common cause of dementia followed by vascular/mixed dementia</a:t>
            </a:r>
            <a:endParaRPr lang="en-AU" sz="1400" i="0" dirty="0"/>
          </a:p>
          <a:p>
            <a:pPr marL="285750" indent="-285750" eaLnBrk="1" hangingPunct="1">
              <a:buFont typeface="Arial" panose="020B0604020202020204" pitchFamily="34" charset="0"/>
              <a:buChar char="•"/>
              <a:defRPr/>
            </a:pPr>
            <a:r>
              <a:rPr lang="en-AU" sz="1400" i="0" dirty="0" err="1"/>
              <a:t>approx</a:t>
            </a:r>
            <a:r>
              <a:rPr lang="en-AU" sz="1400" i="0" dirty="0"/>
              <a:t> 25,000 people under age 65 with dementia</a:t>
            </a:r>
          </a:p>
          <a:p>
            <a:pPr marL="285750" indent="-285750" eaLnBrk="1" hangingPunct="1">
              <a:buFont typeface="Arial" panose="020B0604020202020204" pitchFamily="34" charset="0"/>
              <a:buChar char="•"/>
              <a:defRPr/>
            </a:pPr>
            <a:endParaRPr lang="en-AU" sz="1400" i="0" dirty="0"/>
          </a:p>
          <a:p>
            <a:pPr marL="285750" indent="-285750" eaLnBrk="1" hangingPunct="1">
              <a:buFont typeface="Arial" panose="020B0604020202020204" pitchFamily="34" charset="0"/>
              <a:buChar char="•"/>
              <a:defRPr/>
            </a:pPr>
            <a:r>
              <a:rPr lang="en-AU" sz="1400" i="0" dirty="0"/>
              <a:t>The imperative of dementia:</a:t>
            </a:r>
          </a:p>
          <a:p>
            <a:pPr marL="421196" lvl="2" indent="-285750">
              <a:defRPr/>
            </a:pPr>
            <a:r>
              <a:rPr lang="en-AU" sz="1400" dirty="0"/>
              <a:t>Unknown cause for AD and no cure</a:t>
            </a:r>
          </a:p>
          <a:p>
            <a:pPr marL="421196" lvl="2" indent="-285750">
              <a:defRPr/>
            </a:pPr>
            <a:r>
              <a:rPr lang="en-AU" sz="1400" i="0" dirty="0"/>
              <a:t>Incidence increases with age</a:t>
            </a:r>
          </a:p>
          <a:p>
            <a:pPr marL="421196" lvl="2" indent="-285750">
              <a:defRPr/>
            </a:pPr>
            <a:r>
              <a:rPr lang="en-US" sz="1400" dirty="0"/>
              <a:t>We need to have good models of care to manage the increasing numbers of older people with dementia</a:t>
            </a:r>
            <a:endParaRPr lang="en-AU" sz="1400" dirty="0"/>
          </a:p>
          <a:p>
            <a:pPr marL="421196" lvl="2" indent="-285750">
              <a:defRPr/>
            </a:pPr>
            <a:endParaRPr lang="en-AU" sz="1400" i="0" dirty="0"/>
          </a:p>
          <a:p>
            <a:pPr marL="421196" lvl="2" indent="-285750">
              <a:defRPr/>
            </a:pPr>
            <a:endParaRPr lang="en-AU" sz="1400" i="0" dirty="0"/>
          </a:p>
          <a:p>
            <a:pPr eaLnBrk="1" hangingPunct="1">
              <a:buFont typeface="Arial" panose="020B0604020202020204" pitchFamily="34" charset="0"/>
              <a:buChar char="•"/>
              <a:defRPr/>
            </a:pPr>
            <a:endParaRPr lang="en-AU" sz="1125" i="0" dirty="0"/>
          </a:p>
        </p:txBody>
      </p:sp>
    </p:spTree>
    <p:extLst>
      <p:ext uri="{BB962C8B-B14F-4D97-AF65-F5344CB8AC3E}">
        <p14:creationId xmlns:p14="http://schemas.microsoft.com/office/powerpoint/2010/main" val="4031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08" y="45490"/>
            <a:ext cx="4629150" cy="642938"/>
          </a:xfrm>
        </p:spPr>
        <p:txBody>
          <a:bodyPr>
            <a:normAutofit/>
          </a:bodyPr>
          <a:lstStyle/>
          <a:p>
            <a:r>
              <a:rPr lang="en-US" dirty="0"/>
              <a:t>Long term care in </a:t>
            </a:r>
            <a:r>
              <a:rPr lang="en-US" dirty="0" err="1"/>
              <a:t>australia</a:t>
            </a:r>
            <a:endParaRPr lang="en-AU" dirty="0"/>
          </a:p>
        </p:txBody>
      </p:sp>
      <p:sp>
        <p:nvSpPr>
          <p:cNvPr id="3" name="Content Placeholder 2"/>
          <p:cNvSpPr>
            <a:spLocks noGrp="1"/>
          </p:cNvSpPr>
          <p:nvPr>
            <p:ph idx="1"/>
          </p:nvPr>
        </p:nvSpPr>
        <p:spPr>
          <a:xfrm>
            <a:off x="539531" y="800099"/>
            <a:ext cx="6133018" cy="3834329"/>
          </a:xfrm>
        </p:spPr>
        <p:txBody>
          <a:bodyPr>
            <a:normAutofit lnSpcReduction="10000"/>
          </a:bodyPr>
          <a:lstStyle/>
          <a:p>
            <a:pPr marL="285750" indent="-285750">
              <a:buFont typeface="Arial" panose="020B0604020202020204" pitchFamily="34" charset="0"/>
              <a:buChar char="•"/>
            </a:pPr>
            <a:r>
              <a:rPr lang="en-US" sz="1400" i="0" dirty="0"/>
              <a:t>Long term care includes community based aged care provided in an older person’s home or community </a:t>
            </a:r>
            <a:r>
              <a:rPr lang="en-US" sz="1400" i="0" dirty="0" err="1"/>
              <a:t>centre</a:t>
            </a:r>
            <a:r>
              <a:rPr lang="en-US" sz="1400" i="0" dirty="0"/>
              <a:t>, and residential aged care</a:t>
            </a:r>
          </a:p>
          <a:p>
            <a:pPr marL="285750" indent="-285750">
              <a:buFont typeface="Arial" panose="020B0604020202020204" pitchFamily="34" charset="0"/>
              <a:buChar char="•"/>
            </a:pPr>
            <a:r>
              <a:rPr lang="en-US" sz="1400" i="0" dirty="0"/>
              <a:t>80% of older people use some form of long term care</a:t>
            </a:r>
          </a:p>
          <a:p>
            <a:pPr marL="285750" indent="-285750">
              <a:buFont typeface="Arial" panose="020B0604020202020204" pitchFamily="34" charset="0"/>
              <a:buChar char="•"/>
            </a:pPr>
            <a:r>
              <a:rPr lang="en-US" sz="1400" i="0" dirty="0"/>
              <a:t>Aged care is </a:t>
            </a:r>
            <a:r>
              <a:rPr lang="en-US" sz="1400" i="0" dirty="0" err="1"/>
              <a:t>subsidised</a:t>
            </a:r>
            <a:r>
              <a:rPr lang="en-US" sz="1400" i="0" dirty="0"/>
              <a:t> for all Australians, and is funded by the Australian government with the older person paying part of the cost according to their income and assets</a:t>
            </a:r>
          </a:p>
          <a:p>
            <a:pPr marL="285750" indent="-285750">
              <a:buFont typeface="Arial" panose="020B0604020202020204" pitchFamily="34" charset="0"/>
              <a:buChar char="•"/>
            </a:pPr>
            <a:r>
              <a:rPr lang="en-US" sz="1400" i="0" dirty="0"/>
              <a:t>AU$17.5 billion was spent on long term care in 2016/7 and 997,000 people used some long term care services</a:t>
            </a:r>
          </a:p>
          <a:p>
            <a:pPr marL="285750" indent="-285750">
              <a:buFont typeface="Arial" panose="020B0604020202020204" pitchFamily="34" charset="0"/>
              <a:buChar char="•"/>
            </a:pPr>
            <a:r>
              <a:rPr lang="en-US" sz="1400" i="0" dirty="0"/>
              <a:t>The Australian Government changed the method of funding of aged care to improve its sustainability in 2015. There is an increased emphasis on the older person paying more of the costs of care. </a:t>
            </a:r>
          </a:p>
          <a:p>
            <a:pPr marL="285750" indent="-285750">
              <a:buFont typeface="Arial" panose="020B0604020202020204" pitchFamily="34" charset="0"/>
              <a:buChar char="•"/>
            </a:pPr>
            <a:r>
              <a:rPr lang="en-US" sz="1400" i="0" dirty="0"/>
              <a:t>There is also a large private sector (user pays all costs) for aged care</a:t>
            </a:r>
          </a:p>
          <a:p>
            <a:pPr marL="285750" indent="-285750">
              <a:buFont typeface="Arial" panose="020B0604020202020204" pitchFamily="34" charset="0"/>
              <a:buChar char="•"/>
            </a:pPr>
            <a:r>
              <a:rPr lang="en-US" sz="1400" i="0" dirty="0"/>
              <a:t>There is no long-term care insurance in Australia</a:t>
            </a:r>
          </a:p>
          <a:p>
            <a:pPr marL="285750" indent="-285750">
              <a:buFont typeface="Arial" panose="020B0604020202020204" pitchFamily="34" charset="0"/>
              <a:buChar char="•"/>
            </a:pPr>
            <a:endParaRPr lang="en-US" sz="1400" i="0" dirty="0"/>
          </a:p>
          <a:p>
            <a:endParaRPr lang="en-AU" dirty="0"/>
          </a:p>
        </p:txBody>
      </p:sp>
      <p:sp>
        <p:nvSpPr>
          <p:cNvPr id="4" name="TextBox 3"/>
          <p:cNvSpPr txBox="1"/>
          <p:nvPr/>
        </p:nvSpPr>
        <p:spPr>
          <a:xfrm>
            <a:off x="5075346" y="4701713"/>
            <a:ext cx="2033150" cy="248209"/>
          </a:xfrm>
          <a:prstGeom prst="rect">
            <a:avLst/>
          </a:prstGeom>
          <a:noFill/>
        </p:spPr>
        <p:txBody>
          <a:bodyPr wrap="square" rtlCol="0">
            <a:spAutoFit/>
          </a:bodyPr>
          <a:lstStyle/>
          <a:p>
            <a:r>
              <a:rPr lang="en-AU" sz="1013" dirty="0"/>
              <a:t>www.myagedcare.gov.au</a:t>
            </a:r>
          </a:p>
        </p:txBody>
      </p:sp>
      <p:pic>
        <p:nvPicPr>
          <p:cNvPr id="5" name="Picture 4" descr="C:\SEK Folders 3 Sept 2009 Feb2011 Aug2011\Images for talks 2017\Aust coat of arms.png">
            <a:extLst>
              <a:ext uri="{FF2B5EF4-FFF2-40B4-BE49-F238E27FC236}">
                <a16:creationId xmlns:a16="http://schemas.microsoft.com/office/drawing/2014/main" id="{D8261EF6-CB57-4FAE-972B-098FED6A93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06" y="224834"/>
            <a:ext cx="653235" cy="50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8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501" y="0"/>
            <a:ext cx="4629150" cy="642938"/>
          </a:xfrm>
        </p:spPr>
        <p:txBody>
          <a:bodyPr>
            <a:normAutofit/>
          </a:bodyPr>
          <a:lstStyle/>
          <a:p>
            <a:r>
              <a:rPr lang="en-US" dirty="0"/>
              <a:t>Long term care in Australia</a:t>
            </a:r>
            <a:endParaRPr lang="en-AU" dirty="0"/>
          </a:p>
        </p:txBody>
      </p:sp>
      <p:sp>
        <p:nvSpPr>
          <p:cNvPr id="3" name="Content Placeholder 2"/>
          <p:cNvSpPr>
            <a:spLocks noGrp="1"/>
          </p:cNvSpPr>
          <p:nvPr>
            <p:ph idx="1"/>
          </p:nvPr>
        </p:nvSpPr>
        <p:spPr>
          <a:xfrm>
            <a:off x="308302" y="581752"/>
            <a:ext cx="6320179" cy="4057114"/>
          </a:xfrm>
        </p:spPr>
        <p:txBody>
          <a:bodyPr>
            <a:normAutofit/>
          </a:bodyPr>
          <a:lstStyle/>
          <a:p>
            <a:pPr>
              <a:buFont typeface="Arial" panose="020B0604020202020204" pitchFamily="34" charset="0"/>
              <a:buChar char="•"/>
            </a:pPr>
            <a:r>
              <a:rPr lang="en-US" sz="1300" i="0" dirty="0"/>
              <a:t>All older people needing long term care require an assessment from an Aged Care Assessment Team. This is accessed through My Aged Care entry point</a:t>
            </a:r>
          </a:p>
          <a:p>
            <a:r>
              <a:rPr lang="en-US" sz="1500" dirty="0"/>
              <a:t>Community care </a:t>
            </a:r>
          </a:p>
          <a:p>
            <a:pPr>
              <a:buFont typeface="Arial" panose="020B0604020202020204" pitchFamily="34" charset="0"/>
              <a:buChar char="•"/>
            </a:pPr>
            <a:r>
              <a:rPr lang="en-US" sz="1300" i="0" dirty="0"/>
              <a:t>Commonwealth Home Support Program provides government funded low level assistance (housekeeping, transport, home delivered meals, day activity </a:t>
            </a:r>
            <a:r>
              <a:rPr lang="en-US" sz="1300" i="0" dirty="0" err="1"/>
              <a:t>centres</a:t>
            </a:r>
            <a:r>
              <a:rPr lang="en-US" sz="1300" i="0" dirty="0"/>
              <a:t>, occupational and physiotherapy home visits)</a:t>
            </a:r>
          </a:p>
          <a:p>
            <a:pPr>
              <a:buFont typeface="Arial" panose="020B0604020202020204" pitchFamily="34" charset="0"/>
              <a:buChar char="•"/>
            </a:pPr>
            <a:r>
              <a:rPr lang="en-US" sz="1300" i="0" dirty="0"/>
              <a:t>Commonwealth Aged Care Packages levels 1- 4 provide in home services including personal care, respite, transport, cleaning, cooking, with the aim of reducing the need to move to residential care</a:t>
            </a:r>
          </a:p>
          <a:p>
            <a:pPr>
              <a:buFont typeface="Arial" panose="020B0604020202020204" pitchFamily="34" charset="0"/>
              <a:buChar char="•"/>
            </a:pPr>
            <a:r>
              <a:rPr lang="en-US" sz="1300" i="0" dirty="0"/>
              <a:t>Older person holds the budget for the care, and chooses an aged care provider</a:t>
            </a:r>
          </a:p>
          <a:p>
            <a:pPr>
              <a:buFont typeface="Arial" panose="020B0604020202020204" pitchFamily="34" charset="0"/>
              <a:buChar char="•"/>
            </a:pPr>
            <a:r>
              <a:rPr lang="en-US" sz="1300" i="0" dirty="0"/>
              <a:t>Care is “consumer directed” (older person chooses services they need)</a:t>
            </a:r>
          </a:p>
          <a:p>
            <a:pPr marL="0" lvl="1" indent="0">
              <a:buNone/>
            </a:pPr>
            <a:endParaRPr lang="en-US" sz="1300" dirty="0"/>
          </a:p>
        </p:txBody>
      </p:sp>
      <p:sp>
        <p:nvSpPr>
          <p:cNvPr id="4" name="TextBox 3"/>
          <p:cNvSpPr txBox="1"/>
          <p:nvPr/>
        </p:nvSpPr>
        <p:spPr>
          <a:xfrm>
            <a:off x="5169119" y="4795291"/>
            <a:ext cx="1652095" cy="248209"/>
          </a:xfrm>
          <a:prstGeom prst="rect">
            <a:avLst/>
          </a:prstGeom>
          <a:noFill/>
        </p:spPr>
        <p:txBody>
          <a:bodyPr wrap="square" rtlCol="0">
            <a:spAutoFit/>
          </a:bodyPr>
          <a:lstStyle/>
          <a:p>
            <a:r>
              <a:rPr lang="en-AU" sz="1013" dirty="0"/>
              <a:t>www.myagedcare.gov.au</a:t>
            </a:r>
          </a:p>
        </p:txBody>
      </p:sp>
      <p:pic>
        <p:nvPicPr>
          <p:cNvPr id="5" name="Picture 2">
            <a:extLst>
              <a:ext uri="{FF2B5EF4-FFF2-40B4-BE49-F238E27FC236}">
                <a16:creationId xmlns:a16="http://schemas.microsoft.com/office/drawing/2014/main" id="{9124EF52-2755-4AA1-A247-3FA662E80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43" y="4613160"/>
            <a:ext cx="1679037" cy="46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SEK Folders 3 Sept 2009 Feb2011 Aug2011\Images for talks 2016\Aged care 1.jpg">
            <a:extLst>
              <a:ext uri="{FF2B5EF4-FFF2-40B4-BE49-F238E27FC236}">
                <a16:creationId xmlns:a16="http://schemas.microsoft.com/office/drawing/2014/main" id="{F9C94008-90D1-4FB4-B20A-7CD4E5B74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43" y="3677638"/>
            <a:ext cx="1784152" cy="809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533540-DF74-4590-8C84-025824BAED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223" y="3676620"/>
            <a:ext cx="1118671" cy="1118671"/>
          </a:xfrm>
          <a:prstGeom prst="rect">
            <a:avLst/>
          </a:prstGeom>
        </p:spPr>
      </p:pic>
      <p:pic>
        <p:nvPicPr>
          <p:cNvPr id="9" name="Picture 4" descr="C:\SEK Folders 3 Sept 2009 Feb2011 Aug2011\Images for talks 2016\aged care 2.jpg">
            <a:extLst>
              <a:ext uri="{FF2B5EF4-FFF2-40B4-BE49-F238E27FC236}">
                <a16:creationId xmlns:a16="http://schemas.microsoft.com/office/drawing/2014/main" id="{4AA95755-D5D7-4D9C-9416-5EA37C9023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657" y="3677638"/>
            <a:ext cx="1990965" cy="111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2133-E202-43F9-A318-A331B7A46A55}"/>
              </a:ext>
            </a:extLst>
          </p:cNvPr>
          <p:cNvSpPr>
            <a:spLocks noGrp="1"/>
          </p:cNvSpPr>
          <p:nvPr>
            <p:ph type="title"/>
          </p:nvPr>
        </p:nvSpPr>
        <p:spPr>
          <a:xfrm>
            <a:off x="281052" y="112288"/>
            <a:ext cx="5640705" cy="411480"/>
          </a:xfrm>
        </p:spPr>
        <p:txBody>
          <a:bodyPr/>
          <a:lstStyle/>
          <a:p>
            <a:pPr algn="ctr"/>
            <a:r>
              <a:rPr lang="en-AU" dirty="0"/>
              <a:t>Long term care in </a:t>
            </a:r>
            <a:r>
              <a:rPr lang="en-AU" dirty="0" err="1"/>
              <a:t>australia</a:t>
            </a:r>
            <a:endParaRPr lang="en-AU" dirty="0"/>
          </a:p>
        </p:txBody>
      </p:sp>
      <p:sp>
        <p:nvSpPr>
          <p:cNvPr id="3" name="Content Placeholder 2">
            <a:extLst>
              <a:ext uri="{FF2B5EF4-FFF2-40B4-BE49-F238E27FC236}">
                <a16:creationId xmlns:a16="http://schemas.microsoft.com/office/drawing/2014/main" id="{AA02BFA1-C63B-4933-AADC-69184F96C0E4}"/>
              </a:ext>
            </a:extLst>
          </p:cNvPr>
          <p:cNvSpPr>
            <a:spLocks noGrp="1"/>
          </p:cNvSpPr>
          <p:nvPr>
            <p:ph idx="1"/>
          </p:nvPr>
        </p:nvSpPr>
        <p:spPr>
          <a:xfrm>
            <a:off x="281051" y="588737"/>
            <a:ext cx="5640705" cy="2555277"/>
          </a:xfrm>
        </p:spPr>
        <p:txBody>
          <a:bodyPr/>
          <a:lstStyle/>
          <a:p>
            <a:r>
              <a:rPr lang="en-US" sz="1600" dirty="0"/>
              <a:t>Residential care</a:t>
            </a:r>
          </a:p>
          <a:p>
            <a:pPr>
              <a:buFont typeface="Arial" panose="020B0604020202020204" pitchFamily="34" charset="0"/>
              <a:buChar char="•"/>
            </a:pPr>
            <a:r>
              <a:rPr lang="en-US" sz="1400" i="0" dirty="0"/>
              <a:t>Respite care  – high or low level – for up to 63 days in the year</a:t>
            </a:r>
          </a:p>
          <a:p>
            <a:pPr>
              <a:buFont typeface="Arial" panose="020B0604020202020204" pitchFamily="34" charset="0"/>
              <a:buChar char="•"/>
            </a:pPr>
            <a:r>
              <a:rPr lang="en-US" sz="1400" i="0" dirty="0"/>
              <a:t>Permanent care</a:t>
            </a:r>
          </a:p>
          <a:p>
            <a:endParaRPr lang="en-US" sz="1400" i="0" dirty="0"/>
          </a:p>
          <a:p>
            <a:r>
              <a:rPr lang="en-US" sz="1400" i="0" dirty="0"/>
              <a:t>In residential care age pensioners with no or minimal other income or assets pay 85% of their pension with no other costs required</a:t>
            </a:r>
          </a:p>
          <a:p>
            <a:r>
              <a:rPr lang="en-US" sz="1400" i="0" dirty="0"/>
              <a:t>Residents with higher assets and income pay according to their assessed income</a:t>
            </a:r>
            <a:endParaRPr lang="en-AU" sz="1400" i="0" dirty="0"/>
          </a:p>
          <a:p>
            <a:endParaRPr lang="en-AU" dirty="0"/>
          </a:p>
        </p:txBody>
      </p:sp>
      <p:sp>
        <p:nvSpPr>
          <p:cNvPr id="4" name="Footer Placeholder 3">
            <a:extLst>
              <a:ext uri="{FF2B5EF4-FFF2-40B4-BE49-F238E27FC236}">
                <a16:creationId xmlns:a16="http://schemas.microsoft.com/office/drawing/2014/main" id="{E317FA24-83B4-4E01-9D5A-D2F38E529D9B}"/>
              </a:ext>
            </a:extLst>
          </p:cNvPr>
          <p:cNvSpPr>
            <a:spLocks noGrp="1"/>
          </p:cNvSpPr>
          <p:nvPr>
            <p:ph type="ftr" sz="quarter" idx="11"/>
          </p:nvPr>
        </p:nvSpPr>
        <p:spPr/>
        <p:txBody>
          <a:bodyPr/>
          <a:lstStyle/>
          <a:p>
            <a:endParaRPr lang="en-AU"/>
          </a:p>
        </p:txBody>
      </p:sp>
      <p:pic>
        <p:nvPicPr>
          <p:cNvPr id="6" name="Picture 5">
            <a:extLst>
              <a:ext uri="{FF2B5EF4-FFF2-40B4-BE49-F238E27FC236}">
                <a16:creationId xmlns:a16="http://schemas.microsoft.com/office/drawing/2014/main" id="{4B32EFCB-7C2C-419C-AA1F-21AF1D16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4" y="3460463"/>
            <a:ext cx="1590172" cy="900145"/>
          </a:xfrm>
          <a:prstGeom prst="rect">
            <a:avLst/>
          </a:prstGeom>
        </p:spPr>
      </p:pic>
      <p:pic>
        <p:nvPicPr>
          <p:cNvPr id="7" name="Picture 2">
            <a:extLst>
              <a:ext uri="{FF2B5EF4-FFF2-40B4-BE49-F238E27FC236}">
                <a16:creationId xmlns:a16="http://schemas.microsoft.com/office/drawing/2014/main" id="{E99D5603-9FC8-4DEA-80AB-8E1DBFBD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402" y="3208983"/>
            <a:ext cx="1415453" cy="160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descr="_DSC0045">
            <a:extLst>
              <a:ext uri="{FF2B5EF4-FFF2-40B4-BE49-F238E27FC236}">
                <a16:creationId xmlns:a16="http://schemas.microsoft.com/office/drawing/2014/main" id="{207194FA-0A1B-44A7-9258-17D174817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103" y="3460463"/>
            <a:ext cx="1843937" cy="123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02-04-08_10">
            <a:extLst>
              <a:ext uri="{FF2B5EF4-FFF2-40B4-BE49-F238E27FC236}">
                <a16:creationId xmlns:a16="http://schemas.microsoft.com/office/drawing/2014/main" id="{41D19119-D05E-4F46-B7C7-AB4BA6E67581}"/>
              </a:ext>
            </a:extLst>
          </p:cNvPr>
          <p:cNvPicPr>
            <a:picLocks noChangeAspect="1" noChangeArrowheads="1"/>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257288" y="3609078"/>
            <a:ext cx="1536031" cy="108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60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E659-2872-4AE2-8D06-CF7B9102CE2E}"/>
              </a:ext>
            </a:extLst>
          </p:cNvPr>
          <p:cNvSpPr>
            <a:spLocks noGrp="1"/>
          </p:cNvSpPr>
          <p:nvPr>
            <p:ph type="title"/>
          </p:nvPr>
        </p:nvSpPr>
        <p:spPr>
          <a:xfrm>
            <a:off x="249521" y="137685"/>
            <a:ext cx="6234048" cy="411480"/>
          </a:xfrm>
        </p:spPr>
        <p:txBody>
          <a:bodyPr/>
          <a:lstStyle/>
          <a:p>
            <a:pPr algn="ctr"/>
            <a:r>
              <a:rPr lang="en-AU" dirty="0"/>
              <a:t>Long term care in dementia</a:t>
            </a:r>
          </a:p>
        </p:txBody>
      </p:sp>
      <p:sp>
        <p:nvSpPr>
          <p:cNvPr id="3" name="Content Placeholder 2">
            <a:extLst>
              <a:ext uri="{FF2B5EF4-FFF2-40B4-BE49-F238E27FC236}">
                <a16:creationId xmlns:a16="http://schemas.microsoft.com/office/drawing/2014/main" id="{1D489BEA-6C17-4F88-9A76-71E017E53CBB}"/>
              </a:ext>
            </a:extLst>
          </p:cNvPr>
          <p:cNvSpPr>
            <a:spLocks noGrp="1"/>
          </p:cNvSpPr>
          <p:nvPr>
            <p:ph idx="1"/>
          </p:nvPr>
        </p:nvSpPr>
        <p:spPr>
          <a:xfrm>
            <a:off x="326597" y="600855"/>
            <a:ext cx="5640705" cy="3941789"/>
          </a:xfrm>
        </p:spPr>
        <p:txBody>
          <a:bodyPr>
            <a:normAutofit/>
          </a:bodyPr>
          <a:lstStyle/>
          <a:p>
            <a:pPr marL="285750" indent="-285750">
              <a:buFont typeface="Arial" panose="020B0604020202020204" pitchFamily="34" charset="0"/>
              <a:buChar char="•"/>
            </a:pPr>
            <a:r>
              <a:rPr lang="en-AU" sz="1400" i="0" dirty="0"/>
              <a:t>Approximately 55% of older people receiving community care have cognitive impairment or dementia</a:t>
            </a:r>
          </a:p>
          <a:p>
            <a:pPr marL="421196" lvl="2" indent="-285750"/>
            <a:endParaRPr lang="en-AU" sz="1400" i="0" dirty="0"/>
          </a:p>
          <a:p>
            <a:pPr marL="285750" indent="-285750">
              <a:buFont typeface="Arial" panose="020B0604020202020204" pitchFamily="34" charset="0"/>
              <a:buChar char="•"/>
            </a:pPr>
            <a:r>
              <a:rPr lang="en-AU" sz="1400" i="0" dirty="0"/>
              <a:t>Approximately 65% of older people in residential care have cognitive impairment or dementia (approx. 110,000)</a:t>
            </a:r>
          </a:p>
          <a:p>
            <a:pPr marL="285750" indent="-285750">
              <a:buFont typeface="Arial" panose="020B0604020202020204" pitchFamily="34" charset="0"/>
              <a:buChar char="•"/>
            </a:pPr>
            <a:r>
              <a:rPr lang="en-US" sz="1400" i="0" dirty="0"/>
              <a:t>Very heterogeneous group ranging from younger physically fit people with dementia to very frail older people with dementia, with a range of cognitive and </a:t>
            </a:r>
            <a:r>
              <a:rPr lang="en-US" sz="1400" i="0" dirty="0" err="1"/>
              <a:t>behavioural</a:t>
            </a:r>
            <a:r>
              <a:rPr lang="en-US" sz="1400" i="0" dirty="0"/>
              <a:t> issues, and associated medical problems</a:t>
            </a:r>
            <a:endParaRPr lang="en-AU" sz="1400" i="0" dirty="0"/>
          </a:p>
          <a:p>
            <a:pPr marL="421196" lvl="2" indent="-285750"/>
            <a:r>
              <a:rPr lang="en-AU" sz="1400" dirty="0"/>
              <a:t>Many residential care facilities are fully dementia specific, some have dementia specific sections which are secure (need key or code to go in or out)</a:t>
            </a:r>
          </a:p>
          <a:p>
            <a:pPr marL="421196" lvl="2" indent="-285750"/>
            <a:r>
              <a:rPr lang="en-AU" sz="1400" dirty="0"/>
              <a:t>Specialist Dementia Care Units available for people with dementia who cannot be managed in standard facilities (usually with severe Behavioural and Psychological Symptoms of Dementia)</a:t>
            </a:r>
          </a:p>
          <a:p>
            <a:pPr marL="421196" lvl="2" indent="-285750"/>
            <a:endParaRPr lang="en-AU" sz="1400" i="0" dirty="0"/>
          </a:p>
        </p:txBody>
      </p:sp>
      <p:sp>
        <p:nvSpPr>
          <p:cNvPr id="4" name="Footer Placeholder 3">
            <a:extLst>
              <a:ext uri="{FF2B5EF4-FFF2-40B4-BE49-F238E27FC236}">
                <a16:creationId xmlns:a16="http://schemas.microsoft.com/office/drawing/2014/main" id="{05DB529F-20C0-471D-88D4-62EBD37A42B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8063D4B-2100-4E67-AE99-726D32DF4148}"/>
              </a:ext>
            </a:extLst>
          </p:cNvPr>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191387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D7AB-F367-4534-A282-7CA6F29CC747}"/>
              </a:ext>
            </a:extLst>
          </p:cNvPr>
          <p:cNvSpPr>
            <a:spLocks noGrp="1"/>
          </p:cNvSpPr>
          <p:nvPr>
            <p:ph type="title"/>
          </p:nvPr>
        </p:nvSpPr>
        <p:spPr/>
        <p:txBody>
          <a:bodyPr/>
          <a:lstStyle/>
          <a:p>
            <a:pPr algn="ctr"/>
            <a:r>
              <a:rPr lang="en-AU" dirty="0"/>
              <a:t>Long term care in dementia:</a:t>
            </a:r>
            <a:br>
              <a:rPr lang="en-AU" dirty="0"/>
            </a:br>
            <a:r>
              <a:rPr lang="en-AU" dirty="0"/>
              <a:t>Special considerations</a:t>
            </a:r>
          </a:p>
        </p:txBody>
      </p:sp>
      <p:sp>
        <p:nvSpPr>
          <p:cNvPr id="3" name="Content Placeholder 2">
            <a:extLst>
              <a:ext uri="{FF2B5EF4-FFF2-40B4-BE49-F238E27FC236}">
                <a16:creationId xmlns:a16="http://schemas.microsoft.com/office/drawing/2014/main" id="{430B44DF-2FDF-4AC7-AD1B-9510FC70C9E8}"/>
              </a:ext>
            </a:extLst>
          </p:cNvPr>
          <p:cNvSpPr>
            <a:spLocks noGrp="1"/>
          </p:cNvSpPr>
          <p:nvPr>
            <p:ph idx="1"/>
          </p:nvPr>
        </p:nvSpPr>
        <p:spPr>
          <a:xfrm>
            <a:off x="281052" y="825474"/>
            <a:ext cx="5640705" cy="3806085"/>
          </a:xfrm>
        </p:spPr>
        <p:txBody>
          <a:bodyPr>
            <a:normAutofit/>
          </a:bodyPr>
          <a:lstStyle/>
          <a:p>
            <a:r>
              <a:rPr lang="en-AU" sz="1400" dirty="0"/>
              <a:t>Community care</a:t>
            </a:r>
          </a:p>
          <a:p>
            <a:pPr marL="285750" indent="-285750">
              <a:buFont typeface="Arial" panose="020B0604020202020204" pitchFamily="34" charset="0"/>
              <a:buChar char="•"/>
            </a:pPr>
            <a:r>
              <a:rPr lang="en-AU" sz="1400" i="0" dirty="0"/>
              <a:t>Lack of insight into needs, refusal to accept services, lack of recollection of agreement to services, accusing care staff of stealing items, difficulties particularly in late afternoon, wandering away from home, not attending to personal care, leaving stove on, burning food, eating stale food……….</a:t>
            </a:r>
          </a:p>
          <a:p>
            <a:pPr marL="285750" indent="-285750">
              <a:buFont typeface="Arial" panose="020B0604020202020204" pitchFamily="34" charset="0"/>
              <a:buChar char="•"/>
            </a:pPr>
            <a:r>
              <a:rPr lang="en-AU" sz="1400" i="0" dirty="0"/>
              <a:t>Care is consumer directed and requires person with dementia to make choices about care. This may be difficult </a:t>
            </a:r>
          </a:p>
          <a:p>
            <a:r>
              <a:rPr lang="en-AU" sz="1400" dirty="0"/>
              <a:t>Residential care</a:t>
            </a:r>
          </a:p>
          <a:p>
            <a:pPr marL="285750" indent="-285750">
              <a:buFont typeface="Arial" panose="020B0604020202020204" pitchFamily="34" charset="0"/>
              <a:buChar char="•"/>
            </a:pPr>
            <a:r>
              <a:rPr lang="en-AU" sz="1400" i="0" dirty="0"/>
              <a:t>Severe disorientation in unfamiliar environment, feelings of abandonment, accusations at family, lack of insight into needs, forgetting reason for move to LTC (</a:t>
            </a:r>
            <a:r>
              <a:rPr lang="en-AU" sz="1400" i="0" dirty="0" err="1"/>
              <a:t>eg</a:t>
            </a:r>
            <a:r>
              <a:rPr lang="en-AU" sz="1400" i="0" dirty="0"/>
              <a:t> death of spouse), wandering away (elopement) from facility</a:t>
            </a:r>
          </a:p>
          <a:p>
            <a:pPr marL="285750" indent="-285750">
              <a:buFont typeface="Arial" panose="020B0604020202020204" pitchFamily="34" charset="0"/>
              <a:buChar char="•"/>
            </a:pPr>
            <a:r>
              <a:rPr lang="en-AU" sz="1400" i="0" dirty="0"/>
              <a:t>Agitation and aggression towards care staff and towards other residents</a:t>
            </a:r>
          </a:p>
          <a:p>
            <a:endParaRPr lang="en-AU" dirty="0"/>
          </a:p>
        </p:txBody>
      </p:sp>
      <p:sp>
        <p:nvSpPr>
          <p:cNvPr id="4" name="Footer Placeholder 3">
            <a:extLst>
              <a:ext uri="{FF2B5EF4-FFF2-40B4-BE49-F238E27FC236}">
                <a16:creationId xmlns:a16="http://schemas.microsoft.com/office/drawing/2014/main" id="{FC51EF4D-82A2-4FBE-8B95-8BEA218F887F}"/>
              </a:ext>
            </a:extLst>
          </p:cNvPr>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7900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D27D-DDF2-40CB-9096-7DE9B9EF1787}"/>
              </a:ext>
            </a:extLst>
          </p:cNvPr>
          <p:cNvSpPr>
            <a:spLocks noGrp="1"/>
          </p:cNvSpPr>
          <p:nvPr>
            <p:ph type="title"/>
          </p:nvPr>
        </p:nvSpPr>
        <p:spPr>
          <a:xfrm>
            <a:off x="332464" y="116148"/>
            <a:ext cx="5640705" cy="411480"/>
          </a:xfrm>
        </p:spPr>
        <p:txBody>
          <a:bodyPr/>
          <a:lstStyle/>
          <a:p>
            <a:pPr algn="ctr"/>
            <a:r>
              <a:rPr lang="en-AU" dirty="0"/>
              <a:t>Long term care in dementia</a:t>
            </a:r>
          </a:p>
        </p:txBody>
      </p:sp>
      <p:sp>
        <p:nvSpPr>
          <p:cNvPr id="3" name="Content Placeholder 2">
            <a:extLst>
              <a:ext uri="{FF2B5EF4-FFF2-40B4-BE49-F238E27FC236}">
                <a16:creationId xmlns:a16="http://schemas.microsoft.com/office/drawing/2014/main" id="{9168EB6B-3939-475A-B1CB-B668F1805EE7}"/>
              </a:ext>
            </a:extLst>
          </p:cNvPr>
          <p:cNvSpPr>
            <a:spLocks noGrp="1"/>
          </p:cNvSpPr>
          <p:nvPr>
            <p:ph idx="1"/>
          </p:nvPr>
        </p:nvSpPr>
        <p:spPr>
          <a:xfrm>
            <a:off x="281052" y="576549"/>
            <a:ext cx="6101387" cy="4032173"/>
          </a:xfrm>
        </p:spPr>
        <p:txBody>
          <a:bodyPr>
            <a:normAutofit/>
          </a:bodyPr>
          <a:lstStyle/>
          <a:p>
            <a:pPr>
              <a:buFont typeface="Arial" panose="020B0604020202020204" pitchFamily="34" charset="0"/>
              <a:buChar char="•"/>
            </a:pPr>
            <a:r>
              <a:rPr lang="en-AU" sz="1400" i="0" dirty="0"/>
              <a:t>Recent Australian research comparing a domestic or homelike model of care to traditional residential aged care facilities has shown most appropriate model of care for people with dementia is domestic or homelike model of care</a:t>
            </a:r>
          </a:p>
          <a:p>
            <a:pPr lvl="3"/>
            <a:r>
              <a:rPr lang="en-AU" sz="1400" i="0" dirty="0"/>
              <a:t>Higher quality of life</a:t>
            </a:r>
          </a:p>
          <a:p>
            <a:pPr lvl="3"/>
            <a:r>
              <a:rPr lang="en-AU" sz="1400" dirty="0"/>
              <a:t>Higher quality of care</a:t>
            </a:r>
          </a:p>
          <a:p>
            <a:pPr lvl="3"/>
            <a:r>
              <a:rPr lang="en-AU" sz="1400" i="0" dirty="0"/>
              <a:t>Lower psy</a:t>
            </a:r>
            <a:r>
              <a:rPr lang="en-AU" sz="1400" dirty="0"/>
              <a:t>chotropic medication use (OR 0.24)</a:t>
            </a:r>
          </a:p>
          <a:p>
            <a:pPr lvl="3"/>
            <a:r>
              <a:rPr lang="en-AU" sz="1400" i="0" dirty="0"/>
              <a:t>Lower </a:t>
            </a:r>
            <a:r>
              <a:rPr lang="en-AU" sz="1400" dirty="0"/>
              <a:t>presentations to hospital (RR 0.32)</a:t>
            </a:r>
          </a:p>
          <a:p>
            <a:pPr lvl="3"/>
            <a:r>
              <a:rPr lang="en-AU" sz="1400" i="0" dirty="0"/>
              <a:t>Lower overall annual costs (approx. AU$13,000/year)</a:t>
            </a:r>
          </a:p>
          <a:p>
            <a:pPr marL="285750" indent="-285750">
              <a:buFont typeface="Arial" panose="020B0604020202020204" pitchFamily="34" charset="0"/>
              <a:buChar char="•"/>
            </a:pPr>
            <a:r>
              <a:rPr lang="en-AU" sz="1400" i="0" dirty="0"/>
              <a:t>What was important to residents:</a:t>
            </a:r>
          </a:p>
          <a:p>
            <a:pPr lvl="3"/>
            <a:r>
              <a:rPr lang="en-US" sz="1400" b="0" i="0" dirty="0"/>
              <a:t>Small size (&lt; 15 residents)</a:t>
            </a:r>
          </a:p>
          <a:p>
            <a:pPr lvl="3"/>
            <a:r>
              <a:rPr lang="en-US" sz="1400" b="0" i="0" dirty="0"/>
              <a:t>Access to outside areas independent of staff</a:t>
            </a:r>
          </a:p>
          <a:p>
            <a:pPr lvl="3"/>
            <a:r>
              <a:rPr lang="en-US" sz="1400" b="0" i="0" dirty="0"/>
              <a:t>Staff member allocated to resident to provide continuity of care</a:t>
            </a:r>
          </a:p>
          <a:p>
            <a:pPr lvl="3"/>
            <a:r>
              <a:rPr lang="en-US" sz="1400" b="0" i="0" dirty="0"/>
              <a:t>Meals prepared in the unit kitchen</a:t>
            </a:r>
          </a:p>
          <a:p>
            <a:pPr lvl="3"/>
            <a:r>
              <a:rPr lang="en-US" sz="1400" b="0" i="0" dirty="0"/>
              <a:t>Residents assist in meal preparation</a:t>
            </a:r>
          </a:p>
          <a:p>
            <a:pPr lvl="3"/>
            <a:r>
              <a:rPr lang="en-US" sz="1400" b="0" i="0" dirty="0"/>
              <a:t>Residents assist in other daily activities </a:t>
            </a:r>
            <a:r>
              <a:rPr lang="en-US" sz="1400" b="0" i="0" dirty="0" err="1"/>
              <a:t>eg</a:t>
            </a:r>
            <a:r>
              <a:rPr lang="en-US" sz="1400" b="0" i="0" dirty="0"/>
              <a:t> laundry, gardening</a:t>
            </a:r>
          </a:p>
          <a:p>
            <a:endParaRPr lang="en-AU" i="0" dirty="0"/>
          </a:p>
        </p:txBody>
      </p:sp>
      <p:sp>
        <p:nvSpPr>
          <p:cNvPr id="4" name="Footer Placeholder 3">
            <a:extLst>
              <a:ext uri="{FF2B5EF4-FFF2-40B4-BE49-F238E27FC236}">
                <a16:creationId xmlns:a16="http://schemas.microsoft.com/office/drawing/2014/main" id="{72E18B50-F668-4436-A05A-DF37996DF68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54B37EA-3F69-4D1D-B9FF-8E98555F05EA}"/>
              </a:ext>
            </a:extLst>
          </p:cNvPr>
          <p:cNvSpPr>
            <a:spLocks noGrp="1"/>
          </p:cNvSpPr>
          <p:nvPr>
            <p:ph type="sldNum" sz="quarter" idx="12"/>
          </p:nvPr>
        </p:nvSpPr>
        <p:spPr>
          <a:xfrm>
            <a:off x="5638341" y="4753508"/>
            <a:ext cx="1600200" cy="273844"/>
          </a:xfrm>
        </p:spPr>
        <p:txBody>
          <a:bodyPr/>
          <a:lstStyle/>
          <a:p>
            <a:r>
              <a:rPr lang="en-AU" sz="1100" dirty="0"/>
              <a:t>Dyer 2018</a:t>
            </a:r>
          </a:p>
        </p:txBody>
      </p:sp>
    </p:spTree>
    <p:extLst>
      <p:ext uri="{BB962C8B-B14F-4D97-AF65-F5344CB8AC3E}">
        <p14:creationId xmlns:p14="http://schemas.microsoft.com/office/powerpoint/2010/main" val="8418604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7138</TotalTime>
  <Words>1757</Words>
  <Application>Microsoft Office PowerPoint</Application>
  <PresentationFormat>Custom</PresentationFormat>
  <Paragraphs>136</Paragraphs>
  <Slides>20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Book</vt:lpstr>
      <vt:lpstr>Open Sans</vt:lpstr>
      <vt:lpstr>Wingdings</vt:lpstr>
      <vt:lpstr>Angles</vt:lpstr>
      <vt:lpstr>“Sustainable and quality long term care services”  Managing dementia in long term care: the Australian perspective </vt:lpstr>
      <vt:lpstr>Australia 2018</vt:lpstr>
      <vt:lpstr>Dementia in Australia</vt:lpstr>
      <vt:lpstr>Long term care in australia</vt:lpstr>
      <vt:lpstr>Long term care in Australia</vt:lpstr>
      <vt:lpstr>Long term care in australia</vt:lpstr>
      <vt:lpstr>Long term care in dementia</vt:lpstr>
      <vt:lpstr>Long term care in dementia: Special considerations</vt:lpstr>
      <vt:lpstr>Long term care in dementia</vt:lpstr>
      <vt:lpstr>PowerPoint Presentation</vt:lpstr>
      <vt:lpstr>Long term care in dementia domestic model of care</vt:lpstr>
      <vt:lpstr>Which would you prefer?</vt:lpstr>
      <vt:lpstr>Long term care in dementia: Mrs B</vt:lpstr>
      <vt:lpstr>Long term care in dementia: Mrs B</vt:lpstr>
      <vt:lpstr>Long term care in dementia: Mrs B</vt:lpstr>
      <vt:lpstr>Long term care in dementia: Mr t</vt:lpstr>
      <vt:lpstr>Long term care in dementia: Mr t</vt:lpstr>
      <vt:lpstr>Long term care in dementia: Mr t</vt:lpstr>
      <vt:lpstr>The future for long term care</vt:lpstr>
      <vt:lpstr>PowerPoint Presentation</vt:lpstr>
    </vt:vector>
  </TitlesOfParts>
  <Company>University of Sydney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susan kurrle</cp:lastModifiedBy>
  <cp:revision>188</cp:revision>
  <dcterms:created xsi:type="dcterms:W3CDTF">2017-05-24T00:59:55Z</dcterms:created>
  <dcterms:modified xsi:type="dcterms:W3CDTF">2018-12-01T00:11:04Z</dcterms:modified>
</cp:coreProperties>
</file>